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showSpecialPlsOnTitleSld="0">
  <p:sldMasterIdLst>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9144000"/>
  <p:notesSz cx="9942500" cy="6761150"/>
  <p:embeddedFontLst>
    <p:embeddedFont>
      <p:font typeface="Tahoma"/>
      <p:regular r:id="rId45"/>
      <p:bold r:id="rId46"/>
    </p:embeddedFont>
    <p:embeddedFont>
      <p:font typeface="Helvetica Neue"/>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16">
          <p15:clr>
            <a:srgbClr val="A4A3A4"/>
          </p15:clr>
        </p15:guide>
        <p15:guide id="2" pos="521">
          <p15:clr>
            <a:srgbClr val="A4A3A4"/>
          </p15:clr>
        </p15:guide>
      </p15:sldGuideLst>
    </p:ext>
    <p:ext uri="{2D200454-40CA-4A62-9FC3-DE9A4176ACB9}">
      <p15:notesGuideLst>
        <p15:guide id="1" orient="horz" pos="2130">
          <p15:clr>
            <a:srgbClr val="A4A3A4"/>
          </p15:clr>
        </p15:guide>
        <p15:guide id="2" pos="313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81A595-AC00-49B4-92CB-4AB57CF0E721}">
  <a:tblStyle styleId="{4681A595-AC00-49B4-92CB-4AB57CF0E721}" styleName="Table_0">
    <a:wholeTbl>
      <a:tcTxStyle b="off" i="off">
        <a:font>
          <a:latin typeface="Helvetica"/>
          <a:ea typeface="Helvetica"/>
          <a:cs typeface="Helvetica"/>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6E6E6"/>
          </a:solidFill>
        </a:fill>
      </a:tcStyle>
    </a:wholeTbl>
    <a:band1H>
      <a:tcTxStyle b="off" i="off"/>
      <a:tcStyle>
        <a:fill>
          <a:solidFill>
            <a:srgbClr val="CACACA"/>
          </a:solidFill>
        </a:fill>
      </a:tcStyle>
    </a:band1H>
    <a:band2H>
      <a:tcTxStyle b="off" i="off"/>
    </a:band2H>
    <a:band1V>
      <a:tcTxStyle b="off" i="off"/>
      <a:tcStyle>
        <a:fill>
          <a:solidFill>
            <a:srgbClr val="CACACA"/>
          </a:solidFill>
        </a:fill>
      </a:tcStyle>
    </a:band1V>
    <a:band2V>
      <a:tcTxStyle b="off" i="off"/>
    </a:band2V>
    <a:lastCol>
      <a:tcTxStyle b="on" i="off">
        <a:font>
          <a:latin typeface="Helvetica"/>
          <a:ea typeface="Helvetica"/>
          <a:cs typeface="Helvetica"/>
        </a:font>
        <a:srgbClr val="FFFFFF"/>
      </a:tcTxStyle>
      <a:tcStyle>
        <a:fill>
          <a:solidFill>
            <a:srgbClr val="000000"/>
          </a:solidFill>
        </a:fill>
      </a:tcStyle>
    </a:lastCol>
    <a:firstCol>
      <a:tcTxStyle b="on" i="off">
        <a:font>
          <a:latin typeface="Helvetica"/>
          <a:ea typeface="Helvetica"/>
          <a:cs typeface="Helvetica"/>
        </a:font>
        <a:srgbClr val="FFFFFF"/>
      </a:tcTxStyle>
      <a:tcStyle>
        <a:fill>
          <a:solidFill>
            <a:srgbClr val="000000"/>
          </a:solidFill>
        </a:fill>
      </a:tcStyle>
    </a:firstCol>
    <a:lastRow>
      <a:tcTxStyle b="on" i="off">
        <a:font>
          <a:latin typeface="Helvetica"/>
          <a:ea typeface="Helvetica"/>
          <a:cs typeface="Helvetica"/>
        </a:font>
        <a:srgbClr val="FFFFFF"/>
      </a:tcTxStyle>
      <a:tcStyle>
        <a:tcBdr>
          <a:top>
            <a:ln cap="flat" cmpd="sng" w="38100">
              <a:solidFill>
                <a:srgbClr val="FFFFFF"/>
              </a:solidFill>
              <a:prstDash val="solid"/>
              <a:round/>
              <a:headEnd len="sm" w="sm" type="none"/>
              <a:tailEnd len="sm" w="sm" type="none"/>
            </a:ln>
          </a:top>
        </a:tcBdr>
        <a:fill>
          <a:solidFill>
            <a:srgbClr val="000000"/>
          </a:solidFill>
        </a:fill>
      </a:tcStyle>
    </a:lastRow>
    <a:seCell>
      <a:tcTxStyle b="off" i="off"/>
    </a:seCell>
    <a:swCell>
      <a:tcTxStyle b="off" i="off"/>
    </a:swCell>
    <a:firstRow>
      <a:tcTxStyle b="on" i="off">
        <a:font>
          <a:latin typeface="Helvetica"/>
          <a:ea typeface="Helvetica"/>
          <a:cs typeface="Helvetica"/>
        </a:font>
        <a:srgbClr val="FFFFFF"/>
      </a:tcTxStyle>
      <a:tcStyle>
        <a:tcBdr>
          <a:bottom>
            <a:ln cap="flat" cmpd="sng" w="38100">
              <a:solidFill>
                <a:srgbClr val="FFFFFF"/>
              </a:solidFill>
              <a:prstDash val="solid"/>
              <a:round/>
              <a:headEnd len="sm" w="sm" type="none"/>
              <a:tailEnd len="sm" w="sm" type="none"/>
            </a:ln>
          </a:bottom>
        </a:tcBdr>
        <a:fill>
          <a:solidFill>
            <a:srgbClr val="000000"/>
          </a:solidFill>
        </a:fill>
      </a:tcStyle>
    </a:firstRow>
    <a:neCell>
      <a:tcTxStyle b="off" i="off"/>
    </a:neCell>
    <a:nwCell>
      <a:tcTxStyle b="off" i="off"/>
    </a:nwCell>
  </a:tblStyle>
  <a:tblStyle styleId="{918E7A52-18A0-4DFB-BA08-F033733987CC}" styleName="Table_1">
    <a:wholeTbl>
      <a:tcTxStyle b="off" i="off">
        <a:font>
          <a:latin typeface="Helvetica"/>
          <a:ea typeface="Helvetica"/>
          <a:cs typeface="Helvetic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b="off" i="off"/>
      <a:tcStyle>
        <a:fill>
          <a:solidFill>
            <a:srgbClr val="CACACA"/>
          </a:solidFill>
        </a:fill>
      </a:tcStyle>
    </a:band1H>
    <a:band2H>
      <a:tcTxStyle b="off" i="off"/>
    </a:band2H>
    <a:band1V>
      <a:tcTxStyle b="off" i="off"/>
      <a:tcStyle>
        <a:fill>
          <a:solidFill>
            <a:srgbClr val="CACACA"/>
          </a:solidFill>
        </a:fill>
      </a:tcStyle>
    </a:band1V>
    <a:band2V>
      <a:tcTxStyle b="off" i="off"/>
    </a:band2V>
    <a:lastCol>
      <a:tcTxStyle b="on" i="off">
        <a:font>
          <a:latin typeface="Helvetica"/>
          <a:ea typeface="Helvetica"/>
          <a:cs typeface="Helvetica"/>
        </a:font>
        <a:schemeClr val="lt1"/>
      </a:tcTxStyle>
      <a:tcStyle>
        <a:fill>
          <a:solidFill>
            <a:schemeClr val="accent4"/>
          </a:solidFill>
        </a:fill>
      </a:tcStyle>
    </a:lastCol>
    <a:firstCol>
      <a:tcTxStyle b="on" i="off">
        <a:font>
          <a:latin typeface="Helvetica"/>
          <a:ea typeface="Helvetica"/>
          <a:cs typeface="Helvetica"/>
        </a:font>
        <a:schemeClr val="lt1"/>
      </a:tcTxStyle>
      <a:tcStyle>
        <a:fill>
          <a:solidFill>
            <a:schemeClr val="accent4"/>
          </a:solidFill>
        </a:fill>
      </a:tcStyle>
    </a:firstCol>
    <a:lastRow>
      <a:tcTxStyle b="on" i="off">
        <a:font>
          <a:latin typeface="Helvetica"/>
          <a:ea typeface="Helvetica"/>
          <a:cs typeface="Helvetica"/>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b="off" i="off"/>
    </a:seCell>
    <a:swCell>
      <a:tcTxStyle b="off" i="off"/>
    </a:swCell>
    <a:firstRow>
      <a:tcTxStyle b="on" i="off">
        <a:font>
          <a:latin typeface="Helvetica"/>
          <a:ea typeface="Helvetica"/>
          <a:cs typeface="Helvetica"/>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16" orient="horz"/>
        <p:guide pos="521"/>
      </p:guideLst>
    </p:cSldViewPr>
  </p:slideViewPr>
  <p:notesViewPr>
    <p:cSldViewPr snapToGrid="0">
      <p:cViewPr varScale="1">
        <p:scale>
          <a:sx n="100" d="100"/>
          <a:sy n="100" d="100"/>
        </p:scale>
        <p:origin x="0" y="0"/>
      </p:cViewPr>
      <p:guideLst>
        <p:guide pos="2130" orient="horz"/>
        <p:guide pos="3133"/>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Tahoma-bold.fntdata"/><Relationship Id="rId45" Type="http://schemas.openxmlformats.org/officeDocument/2006/relationships/font" Target="fonts/Tahom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HelveticaNeue-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332288" cy="3333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4" name="Google Shape;4;n"/>
          <p:cNvSpPr txBox="1"/>
          <p:nvPr>
            <p:ph idx="10" type="dt"/>
          </p:nvPr>
        </p:nvSpPr>
        <p:spPr>
          <a:xfrm>
            <a:off x="5635625" y="0"/>
            <a:ext cx="4333875" cy="33337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5" name="Google Shape;5;n"/>
          <p:cNvSpPr/>
          <p:nvPr>
            <p:ph idx="3"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300"/>
              </a:spcBef>
              <a:spcAft>
                <a:spcPts val="0"/>
              </a:spcAft>
              <a:buClr>
                <a:srgbClr val="000000"/>
              </a:buClr>
              <a:buSzPts val="1400"/>
              <a:buFont typeface="Arial"/>
              <a:buNone/>
              <a:defRPr b="0" i="0" sz="1000" u="none" cap="none" strike="noStrike">
                <a:solidFill>
                  <a:srgbClr val="E36C0A"/>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438900"/>
            <a:ext cx="4332288" cy="3333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8" name="Google Shape;8;n"/>
          <p:cNvSpPr txBox="1"/>
          <p:nvPr>
            <p:ph idx="12" type="sldNum"/>
          </p:nvPr>
        </p:nvSpPr>
        <p:spPr>
          <a:xfrm>
            <a:off x="5635625" y="6438900"/>
            <a:ext cx="4333875" cy="3333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Helvetica Neue"/>
                <a:ea typeface="Helvetica Neue"/>
                <a:cs typeface="Helvetica Neue"/>
                <a:sym typeface="Helvetica Neue"/>
              </a:rPr>
              <a:t>‹#›</a:t>
            </a:fld>
            <a:endParaRPr b="0" i="0" sz="1200" u="none" cap="none" strike="noStrike">
              <a:solidFill>
                <a:schemeClr val="dk1"/>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1: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 name="Google Shape;25;p1: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ad80c11303_1_6: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 name="Google Shape;88;g3ad80c11303_1_6: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89" name="Google Shape;89;g3ad80c11303_1_6:notes"/>
          <p:cNvSpPr txBox="1"/>
          <p:nvPr>
            <p:ph idx="12" type="sldNum"/>
          </p:nvPr>
        </p:nvSpPr>
        <p:spPr>
          <a:xfrm>
            <a:off x="5635625" y="6438900"/>
            <a:ext cx="4333800" cy="333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2: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95" name="Google Shape;95;p12: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3: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04" name="Google Shape;104;p13: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4: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12" name="Google Shape;112;p14: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5: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19" name="Google Shape;119;p15: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a5c285c321_0_0: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25" name="Google Shape;125;g3a5c285c321_0_0: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7: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32" name="Google Shape;132;p17: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0: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38" name="Google Shape;138;p20: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ae10513901_0_30: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46" name="Google Shape;146;g3ae10513901_0_30: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ae10513901_0_59: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54" name="Google Shape;154;g3ae10513901_0_59: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2: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 name="Google Shape;37;p2: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 name="Google Shape;38;p2:notes"/>
          <p:cNvSpPr txBox="1"/>
          <p:nvPr>
            <p:ph idx="12" type="sldNum"/>
          </p:nvPr>
        </p:nvSpPr>
        <p:spPr>
          <a:xfrm>
            <a:off x="5635625" y="6438900"/>
            <a:ext cx="4333875" cy="333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ae10513901_0_66: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62" name="Google Shape;162;g3ae10513901_0_66: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ae10513901_0_73: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70" name="Google Shape;170;g3ae10513901_0_73: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1: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78" name="Google Shape;178;p21: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ae10513901_0_104: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86" name="Google Shape;186;g3ae10513901_0_104: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3: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192" name="Google Shape;192;p23: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ae1d658703_0_7: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00" name="Google Shape;200;g3ae1d658703_0_7: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e1d658703_0_19: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08" name="Google Shape;208;g3ae1d658703_0_19: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ae1d658703_0_29: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16" name="Google Shape;216;g3ae1d658703_0_29: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24" name="Google Shape;224;p24: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30" name="Google Shape;230;p25: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3: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45" name="Google Shape;45;p3: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6: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36" name="Google Shape;236;p26: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7: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44" name="Google Shape;244;p27: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a5c2bd842d_0_0: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a5c2bd842d_0_0: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52" name="Google Shape;252;g3a5c2bd842d_0_0:notes"/>
          <p:cNvSpPr txBox="1"/>
          <p:nvPr>
            <p:ph idx="12" type="sldNum"/>
          </p:nvPr>
        </p:nvSpPr>
        <p:spPr>
          <a:xfrm>
            <a:off x="5635625" y="6438900"/>
            <a:ext cx="4333800" cy="3333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ad80c11303_1_17: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58" name="Google Shape;258;g3ad80c11303_1_17: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9: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64" name="Google Shape;264;p29: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ae1d658703_1_0:notes"/>
          <p:cNvSpPr txBox="1"/>
          <p:nvPr>
            <p:ph idx="1" type="body"/>
          </p:nvPr>
        </p:nvSpPr>
        <p:spPr>
          <a:xfrm>
            <a:off x="1300163" y="3221038"/>
            <a:ext cx="7369200" cy="305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71" name="Google Shape;271;g3ae1d658703_1_0: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0: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77" name="Google Shape;277;p30: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1: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83" name="Google Shape;283;p31: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3: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289" name="Google Shape;289;p33: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4: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51" name="Google Shape;51;p4: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5: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58" name="Google Shape;58;p5: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6: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64" name="Google Shape;64;p6: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7: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70" name="Google Shape;70;p7: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8: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76" name="Google Shape;76;p8: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1: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00"/>
              </a:spcBef>
              <a:spcAft>
                <a:spcPts val="0"/>
              </a:spcAft>
              <a:buSzPts val="1400"/>
              <a:buNone/>
            </a:pPr>
            <a:r>
              <a:t/>
            </a:r>
            <a:endParaRPr/>
          </a:p>
        </p:txBody>
      </p:sp>
      <p:sp>
        <p:nvSpPr>
          <p:cNvPr id="82" name="Google Shape;82;p11: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755373" y="685800"/>
            <a:ext cx="7901609" cy="1615966"/>
          </a:xfrm>
          <a:prstGeom prst="rect">
            <a:avLst/>
          </a:prstGeom>
          <a:solidFill>
            <a:srgbClr val="D2691E"/>
          </a:solidFill>
          <a:ln cap="flat" cmpd="sng" w="9525">
            <a:solidFill>
              <a:srgbClr val="D2691E"/>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 name="Google Shape;21;p3"/>
          <p:cNvSpPr txBox="1"/>
          <p:nvPr>
            <p:ph idx="1" type="body"/>
          </p:nvPr>
        </p:nvSpPr>
        <p:spPr>
          <a:xfrm>
            <a:off x="86197" y="782321"/>
            <a:ext cx="8953500" cy="5976288"/>
          </a:xfrm>
          <a:prstGeom prst="rect">
            <a:avLst/>
          </a:prstGeom>
          <a:noFill/>
          <a:ln>
            <a:noFill/>
          </a:ln>
        </p:spPr>
        <p:txBody>
          <a:bodyPr anchorCtr="0" anchor="t" bIns="45700" lIns="91425" spcFirstLastPara="1" rIns="91425" wrap="square" tIns="45700">
            <a:noAutofit/>
          </a:bodyPr>
          <a:lstStyle>
            <a:lvl1pPr indent="-371475" lvl="0" marL="457200" algn="just">
              <a:lnSpc>
                <a:spcPct val="150000"/>
              </a:lnSpc>
              <a:spcBef>
                <a:spcPts val="630"/>
              </a:spcBef>
              <a:spcAft>
                <a:spcPts val="0"/>
              </a:spcAft>
              <a:buSzPts val="2250"/>
              <a:buChar char="•"/>
              <a:defRPr sz="1800">
                <a:latin typeface="Helvetica Neue"/>
                <a:ea typeface="Helvetica Neue"/>
                <a:cs typeface="Helvetica Neue"/>
                <a:sym typeface="Helvetica Neue"/>
              </a:defRPr>
            </a:lvl1pPr>
            <a:lvl2pPr indent="-330200" lvl="1" marL="914400" algn="just">
              <a:lnSpc>
                <a:spcPct val="150000"/>
              </a:lnSpc>
              <a:spcBef>
                <a:spcPts val="560"/>
              </a:spcBef>
              <a:spcAft>
                <a:spcPts val="0"/>
              </a:spcAft>
              <a:buSzPts val="1600"/>
              <a:buChar char="o"/>
              <a:defRPr sz="1600">
                <a:latin typeface="Helvetica Neue"/>
                <a:ea typeface="Helvetica Neue"/>
                <a:cs typeface="Helvetica Neue"/>
                <a:sym typeface="Helvetica Neue"/>
              </a:defRPr>
            </a:lvl2pPr>
            <a:lvl3pPr indent="-304800" lvl="2" marL="1371600" algn="just">
              <a:lnSpc>
                <a:spcPct val="150000"/>
              </a:lnSpc>
              <a:spcBef>
                <a:spcPts val="560"/>
              </a:spcBef>
              <a:spcAft>
                <a:spcPts val="0"/>
              </a:spcAft>
              <a:buSzPts val="1200"/>
              <a:buChar char="4"/>
              <a:defRPr sz="1600">
                <a:latin typeface="Helvetica Neue"/>
                <a:ea typeface="Helvetica Neue"/>
                <a:cs typeface="Helvetica Neue"/>
                <a:sym typeface="Helvetica Neue"/>
              </a:defRPr>
            </a:lvl3pPr>
            <a:lvl4pPr indent="-304800" lvl="3" marL="1828800" algn="just">
              <a:lnSpc>
                <a:spcPct val="150000"/>
              </a:lnSpc>
              <a:spcBef>
                <a:spcPts val="560"/>
              </a:spcBef>
              <a:spcAft>
                <a:spcPts val="0"/>
              </a:spcAft>
              <a:buSzPts val="1200"/>
              <a:buFont typeface="Helvetica Neue"/>
              <a:buChar char="–"/>
              <a:defRPr sz="1600">
                <a:latin typeface="Helvetica Neue"/>
                <a:ea typeface="Helvetica Neue"/>
                <a:cs typeface="Helvetica Neue"/>
                <a:sym typeface="Helvetica Neue"/>
              </a:defRPr>
            </a:lvl4pPr>
            <a:lvl5pPr indent="-304800" lvl="4" marL="2286000" algn="just">
              <a:lnSpc>
                <a:spcPct val="150000"/>
              </a:lnSpc>
              <a:spcBef>
                <a:spcPts val="560"/>
              </a:spcBef>
              <a:spcAft>
                <a:spcPts val="0"/>
              </a:spcAft>
              <a:buSzPts val="1200"/>
              <a:buFont typeface="Helvetica Neue"/>
              <a:buChar char="»"/>
              <a:defRPr sz="1600">
                <a:latin typeface="Helvetica Neue"/>
                <a:ea typeface="Helvetica Neue"/>
                <a:cs typeface="Helvetica Neue"/>
                <a:sym typeface="Helvetica Neue"/>
              </a:defRPr>
            </a:lvl5pPr>
            <a:lvl6pPr indent="-314325" lvl="5" marL="2743200" algn="l">
              <a:lnSpc>
                <a:spcPct val="100000"/>
              </a:lnSpc>
              <a:spcBef>
                <a:spcPts val="630"/>
              </a:spcBef>
              <a:spcAft>
                <a:spcPts val="0"/>
              </a:spcAft>
              <a:buSzPts val="1350"/>
              <a:buChar char="»"/>
              <a:defRPr/>
            </a:lvl6pPr>
            <a:lvl7pPr indent="-314325" lvl="6" marL="3200400" algn="l">
              <a:lnSpc>
                <a:spcPct val="100000"/>
              </a:lnSpc>
              <a:spcBef>
                <a:spcPts val="630"/>
              </a:spcBef>
              <a:spcAft>
                <a:spcPts val="0"/>
              </a:spcAft>
              <a:buSzPts val="1350"/>
              <a:buChar char="»"/>
              <a:defRPr/>
            </a:lvl7pPr>
            <a:lvl8pPr indent="-314325" lvl="7" marL="3657600" algn="l">
              <a:lnSpc>
                <a:spcPct val="100000"/>
              </a:lnSpc>
              <a:spcBef>
                <a:spcPts val="630"/>
              </a:spcBef>
              <a:spcAft>
                <a:spcPts val="0"/>
              </a:spcAft>
              <a:buSzPts val="1350"/>
              <a:buChar char="»"/>
              <a:defRPr/>
            </a:lvl8pPr>
            <a:lvl9pPr indent="-314325" lvl="8" marL="4114800" algn="l">
              <a:lnSpc>
                <a:spcPct val="100000"/>
              </a:lnSpc>
              <a:spcBef>
                <a:spcPts val="630"/>
              </a:spcBef>
              <a:spcAft>
                <a:spcPts val="0"/>
              </a:spcAft>
              <a:buSzPts val="1350"/>
              <a:buChar char="»"/>
              <a:defRPr/>
            </a:lvl9pPr>
          </a:lstStyle>
          <a:p/>
        </p:txBody>
      </p:sp>
      <p:cxnSp>
        <p:nvCxnSpPr>
          <p:cNvPr id="22" name="Google Shape;22;p3"/>
          <p:cNvCxnSpPr/>
          <p:nvPr/>
        </p:nvCxnSpPr>
        <p:spPr>
          <a:xfrm>
            <a:off x="579120" y="6658235"/>
            <a:ext cx="7934960" cy="0"/>
          </a:xfrm>
          <a:prstGeom prst="straightConnector1">
            <a:avLst/>
          </a:prstGeom>
          <a:solidFill>
            <a:schemeClr val="accent1"/>
          </a:solidFill>
          <a:ln cap="flat" cmpd="sng" w="9525">
            <a:solidFill>
              <a:srgbClr val="005493"/>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0480" y="27846"/>
            <a:ext cx="8328751"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400"/>
              <a:buFont typeface="Arial"/>
              <a:buNone/>
              <a:defRPr b="1" i="0" sz="3200" u="none" cap="none" strike="noStrike">
                <a:solidFill>
                  <a:srgbClr val="006699"/>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0" sz="3200" u="none" cap="none" strike="noStrike">
                <a:solidFill>
                  <a:srgbClr val="006699"/>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0" sz="3200" u="none" cap="none" strike="noStrike">
                <a:solidFill>
                  <a:srgbClr val="006699"/>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0" sz="3200" u="none" cap="none" strike="noStrike">
                <a:solidFill>
                  <a:srgbClr val="006699"/>
                </a:solidFill>
                <a:latin typeface="Arial"/>
                <a:ea typeface="Arial"/>
                <a:cs typeface="Arial"/>
                <a:sym typeface="Arial"/>
              </a:defRPr>
            </a:lvl9pPr>
          </a:lstStyle>
          <a:p/>
        </p:txBody>
      </p:sp>
      <p:sp>
        <p:nvSpPr>
          <p:cNvPr id="11" name="Google Shape;11;p1"/>
          <p:cNvSpPr txBox="1"/>
          <p:nvPr>
            <p:ph idx="1" type="body"/>
          </p:nvPr>
        </p:nvSpPr>
        <p:spPr>
          <a:xfrm>
            <a:off x="86197" y="782321"/>
            <a:ext cx="8953500" cy="5831590"/>
          </a:xfrm>
          <a:prstGeom prst="rect">
            <a:avLst/>
          </a:prstGeom>
          <a:noFill/>
          <a:ln>
            <a:noFill/>
          </a:ln>
        </p:spPr>
        <p:txBody>
          <a:bodyPr anchorCtr="0" anchor="t" bIns="45700" lIns="91425" spcFirstLastPara="1" rIns="91425" wrap="square" tIns="45700">
            <a:noAutofit/>
          </a:bodyPr>
          <a:lstStyle>
            <a:lvl1pPr indent="-371475" lvl="0" marL="457200" marR="0" rtl="0" algn="just">
              <a:lnSpc>
                <a:spcPct val="150000"/>
              </a:lnSpc>
              <a:spcBef>
                <a:spcPts val="630"/>
              </a:spcBef>
              <a:spcAft>
                <a:spcPts val="0"/>
              </a:spcAft>
              <a:buClr>
                <a:schemeClr val="dk1"/>
              </a:buClr>
              <a:buSzPts val="2250"/>
              <a:buFont typeface="Arial"/>
              <a:buChar char="•"/>
              <a:defRPr b="0" i="0" sz="1800" u="none" cap="none" strike="noStrike">
                <a:solidFill>
                  <a:schemeClr val="dk1"/>
                </a:solidFill>
                <a:latin typeface="Helvetica Neue"/>
                <a:ea typeface="Helvetica Neue"/>
                <a:cs typeface="Helvetica Neue"/>
                <a:sym typeface="Helvetica Neue"/>
              </a:defRPr>
            </a:lvl1pPr>
            <a:lvl2pPr indent="-330200" lvl="1" marL="914400" marR="0" rtl="0" algn="just">
              <a:lnSpc>
                <a:spcPct val="150000"/>
              </a:lnSpc>
              <a:spcBef>
                <a:spcPts val="560"/>
              </a:spcBef>
              <a:spcAft>
                <a:spcPts val="0"/>
              </a:spcAft>
              <a:buClr>
                <a:schemeClr val="dk1"/>
              </a:buClr>
              <a:buSzPts val="1600"/>
              <a:buFont typeface="Courier New"/>
              <a:buChar char="o"/>
              <a:defRPr b="0" i="0" sz="1600" u="none" cap="none" strike="noStrike">
                <a:solidFill>
                  <a:schemeClr val="dk1"/>
                </a:solidFill>
                <a:latin typeface="Helvetica Neue"/>
                <a:ea typeface="Helvetica Neue"/>
                <a:cs typeface="Helvetica Neue"/>
                <a:sym typeface="Helvetica Neue"/>
              </a:defRPr>
            </a:lvl2pPr>
            <a:lvl3pPr indent="-304800" lvl="2" marL="1371600" marR="0" rtl="0" algn="just">
              <a:lnSpc>
                <a:spcPct val="150000"/>
              </a:lnSpc>
              <a:spcBef>
                <a:spcPts val="560"/>
              </a:spcBef>
              <a:spcAft>
                <a:spcPts val="0"/>
              </a:spcAft>
              <a:buClr>
                <a:srgbClr val="009900"/>
              </a:buClr>
              <a:buSzPts val="1200"/>
              <a:buFont typeface="Arimo"/>
              <a:buChar char="4"/>
              <a:defRPr b="0" i="0" sz="1600" u="none" cap="none" strike="noStrike">
                <a:solidFill>
                  <a:schemeClr val="dk1"/>
                </a:solidFill>
                <a:latin typeface="Helvetica Neue"/>
                <a:ea typeface="Helvetica Neue"/>
                <a:cs typeface="Helvetica Neue"/>
                <a:sym typeface="Helvetica Neue"/>
              </a:defRPr>
            </a:lvl3pPr>
            <a:lvl4pPr indent="-304800" lvl="3" marL="1828800" marR="0" rtl="0" algn="just">
              <a:lnSpc>
                <a:spcPct val="150000"/>
              </a:lnSpc>
              <a:spcBef>
                <a:spcPts val="560"/>
              </a:spcBef>
              <a:spcAft>
                <a:spcPts val="0"/>
              </a:spcAft>
              <a:buClr>
                <a:schemeClr val="hlink"/>
              </a:buClr>
              <a:buSzPts val="1200"/>
              <a:buFont typeface="Helvetica Neue"/>
              <a:buChar char="–"/>
              <a:defRPr b="0" i="0" sz="1600" u="none" cap="none" strike="noStrike">
                <a:solidFill>
                  <a:schemeClr val="dk1"/>
                </a:solidFill>
                <a:latin typeface="Helvetica Neue"/>
                <a:ea typeface="Helvetica Neue"/>
                <a:cs typeface="Helvetica Neue"/>
                <a:sym typeface="Helvetica Neue"/>
              </a:defRPr>
            </a:lvl4pPr>
            <a:lvl5pPr indent="-304800" lvl="4" marL="2286000" marR="0" rtl="0" algn="just">
              <a:lnSpc>
                <a:spcPct val="150000"/>
              </a:lnSpc>
              <a:spcBef>
                <a:spcPts val="560"/>
              </a:spcBef>
              <a:spcAft>
                <a:spcPts val="0"/>
              </a:spcAft>
              <a:buClr>
                <a:srgbClr val="FF0066"/>
              </a:buClr>
              <a:buSzPts val="1200"/>
              <a:buFont typeface="Helvetica Neue"/>
              <a:buChar char="»"/>
              <a:defRPr b="0" i="0" sz="1600" u="none" cap="none" strike="noStrike">
                <a:solidFill>
                  <a:schemeClr val="dk1"/>
                </a:solidFill>
                <a:latin typeface="Helvetica Neue"/>
                <a:ea typeface="Helvetica Neue"/>
                <a:cs typeface="Helvetica Neue"/>
                <a:sym typeface="Helvetica Neue"/>
              </a:defRPr>
            </a:lvl5pPr>
            <a:lvl6pPr indent="-314325" lvl="5" marL="2743200" marR="0" rtl="0" algn="l">
              <a:lnSpc>
                <a:spcPct val="100000"/>
              </a:lnSpc>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6pPr>
            <a:lvl7pPr indent="-314325" lvl="6" marL="3200400" marR="0" rtl="0" algn="l">
              <a:lnSpc>
                <a:spcPct val="100000"/>
              </a:lnSpc>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7pPr>
            <a:lvl8pPr indent="-314325" lvl="7" marL="3657600" marR="0" rtl="0" algn="l">
              <a:lnSpc>
                <a:spcPct val="100000"/>
              </a:lnSpc>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8pPr>
            <a:lvl9pPr indent="-314325" lvl="8" marL="4114800" marR="0" rtl="0" algn="l">
              <a:lnSpc>
                <a:spcPct val="100000"/>
              </a:lnSpc>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9pPr>
          </a:lstStyle>
          <a:p/>
        </p:txBody>
      </p:sp>
      <p:sp>
        <p:nvSpPr>
          <p:cNvPr id="12" name="Google Shape;12;p1"/>
          <p:cNvSpPr txBox="1"/>
          <p:nvPr/>
        </p:nvSpPr>
        <p:spPr>
          <a:xfrm>
            <a:off x="4259263" y="6126163"/>
            <a:ext cx="1928812" cy="2460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Helvetica Neue"/>
                <a:ea typeface="Helvetica Neue"/>
                <a:cs typeface="Helvetica Neue"/>
                <a:sym typeface="Helvetica Neue"/>
              </a:rPr>
              <a:t>Wednesday, November 12, 2025</a:t>
            </a:r>
            <a:endParaRPr b="1" i="0" sz="1000" u="none" cap="none" strike="noStrike">
              <a:solidFill>
                <a:schemeClr val="lt1"/>
              </a:solidFill>
              <a:latin typeface="Helvetica Neue"/>
              <a:ea typeface="Helvetica Neue"/>
              <a:cs typeface="Helvetica Neue"/>
              <a:sym typeface="Helvetica Neue"/>
            </a:endParaRPr>
          </a:p>
        </p:txBody>
      </p:sp>
      <p:pic>
        <p:nvPicPr>
          <p:cNvPr descr="JUIT Office Photos | Glassdoor" id="13" name="Google Shape;13;p1"/>
          <p:cNvPicPr preferRelativeResize="0"/>
          <p:nvPr/>
        </p:nvPicPr>
        <p:blipFill rotWithShape="1">
          <a:blip r:embed="rId1">
            <a:alphaModFix/>
          </a:blip>
          <a:srcRect b="0" l="0" r="0" t="0"/>
          <a:stretch/>
        </p:blipFill>
        <p:spPr>
          <a:xfrm>
            <a:off x="8349072" y="42901"/>
            <a:ext cx="815248" cy="679009"/>
          </a:xfrm>
          <a:prstGeom prst="rect">
            <a:avLst/>
          </a:prstGeom>
          <a:noFill/>
          <a:ln>
            <a:noFill/>
          </a:ln>
        </p:spPr>
      </p:pic>
      <p:sp>
        <p:nvSpPr>
          <p:cNvPr id="14" name="Google Shape;14;p1"/>
          <p:cNvSpPr txBox="1"/>
          <p:nvPr/>
        </p:nvSpPr>
        <p:spPr>
          <a:xfrm>
            <a:off x="123673" y="6687228"/>
            <a:ext cx="8694256" cy="195391"/>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50"/>
              <a:buFont typeface="Arial"/>
              <a:buNone/>
            </a:pPr>
            <a:r>
              <a:rPr b="0" i="0" lang="en-US" sz="950" u="none" cap="none" strike="noStrike">
                <a:solidFill>
                  <a:srgbClr val="002060"/>
                </a:solidFill>
                <a:latin typeface="Palatino"/>
                <a:ea typeface="Palatino"/>
                <a:cs typeface="Palatino"/>
                <a:sym typeface="Palatino"/>
              </a:rPr>
              <a:t>       </a:t>
            </a:r>
            <a:r>
              <a:rPr b="0" i="0" lang="en-US" sz="900" u="none" cap="none" strike="noStrike">
                <a:solidFill>
                  <a:srgbClr val="002060"/>
                </a:solidFill>
                <a:latin typeface="Palatino"/>
                <a:ea typeface="Palatino"/>
                <a:cs typeface="Palatino"/>
                <a:sym typeface="Palatino"/>
              </a:rPr>
              <a:t>Major Project – I (18B19CI791) End-Term Evaluation (ETE) | Department of CSE &amp; IT | AY 2025-26. </a:t>
            </a:r>
            <a:endParaRPr b="0" i="0" sz="1400" u="none" cap="none" strike="noStrike">
              <a:solidFill>
                <a:srgbClr val="000000"/>
              </a:solidFill>
              <a:latin typeface="Arial"/>
              <a:ea typeface="Arial"/>
              <a:cs typeface="Arial"/>
              <a:sym typeface="Arial"/>
            </a:endParaRPr>
          </a:p>
        </p:txBody>
      </p:sp>
      <p:sp>
        <p:nvSpPr>
          <p:cNvPr id="15" name="Google Shape;15;p1"/>
          <p:cNvSpPr txBox="1"/>
          <p:nvPr/>
        </p:nvSpPr>
        <p:spPr>
          <a:xfrm>
            <a:off x="8798560" y="6613912"/>
            <a:ext cx="259243" cy="246062"/>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50"/>
              <a:buFont typeface="Arial"/>
              <a:buNone/>
            </a:pPr>
            <a:r>
              <a:t/>
            </a:r>
            <a:endParaRPr b="0" i="0" sz="950" u="none" cap="none" strike="noStrike">
              <a:solidFill>
                <a:srgbClr val="002060"/>
              </a:solidFill>
              <a:latin typeface="Palatino"/>
              <a:ea typeface="Palatino"/>
              <a:cs typeface="Palatino"/>
              <a:sym typeface="Palatino"/>
            </a:endParaRPr>
          </a:p>
        </p:txBody>
      </p:sp>
      <p:sp>
        <p:nvSpPr>
          <p:cNvPr id="16" name="Google Shape;16;p1"/>
          <p:cNvSpPr txBox="1"/>
          <p:nvPr/>
        </p:nvSpPr>
        <p:spPr>
          <a:xfrm>
            <a:off x="8798560" y="6644391"/>
            <a:ext cx="36576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5493"/>
                </a:solidFill>
                <a:latin typeface="Palatino"/>
                <a:ea typeface="Palatino"/>
                <a:cs typeface="Palatino"/>
                <a:sym typeface="Palatino"/>
              </a:rPr>
              <a:t>‹#›</a:t>
            </a:fld>
            <a:r>
              <a:rPr b="0" i="0" lang="en-US" sz="900" u="none" cap="none" strike="noStrike">
                <a:solidFill>
                  <a:srgbClr val="005493"/>
                </a:solidFill>
                <a:latin typeface="Palatino"/>
                <a:ea typeface="Palatino"/>
                <a:cs typeface="Palatino"/>
                <a:sym typeface="Palatino"/>
              </a:rPr>
              <a:t>.</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github.com/Om-Shree-0709/Major-Proje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glama.ai/blog/2024-11-25-model-context-protocol-quickstart" TargetMode="External"/><Relationship Id="rId4" Type="http://schemas.openxmlformats.org/officeDocument/2006/relationships/hyperlink" Target="https://glama.ai/blog/2025-10-27-agentic-debugging-with-time-travel-the-architecture-of-certainty" TargetMode="External"/><Relationship Id="rId5" Type="http://schemas.openxmlformats.org/officeDocument/2006/relationships/hyperlink" Target="https://glama.ai/blog/2025-09-02-comparing-mcp-vs-lang-chainre-act-for-chatbots#developer-ergonomics" TargetMode="External"/><Relationship Id="rId6" Type="http://schemas.openxmlformats.org/officeDocument/2006/relationships/hyperlink" Target="https://glama.ai/blog/2025-06-06-mcp-vs-api" TargetMode="External"/><Relationship Id="rId7" Type="http://schemas.openxmlformats.org/officeDocument/2006/relationships/hyperlink" Target="https://glama.ai/blog/2025-10-26-the-model-context-protocol-registry-standardizing-server-discovery-in-a-decentralized-ecosystem" TargetMode="External"/></Relationships>
</file>

<file path=ppt/slides/_rels/slide36.xml.rels><?xml version="1.0" encoding="UTF-8" standalone="yes"?><Relationships xmlns="http://schemas.openxmlformats.org/package/2006/relationships"><Relationship Id="rId11" Type="http://schemas.openxmlformats.org/officeDocument/2006/relationships/hyperlink" Target="https://arxiv.org/abs/2504.08623" TargetMode="External"/><Relationship Id="rId10" Type="http://schemas.openxmlformats.org/officeDocument/2006/relationships/hyperlink" Target="https://arxiv.org/abs/2506.13538" TargetMode="External"/><Relationship Id="rId13" Type="http://schemas.openxmlformats.org/officeDocument/2006/relationships/hyperlink" Target="https://arxiv.org/abs/2504.21030" TargetMode="External"/><Relationship Id="rId12" Type="http://schemas.openxmlformats.org/officeDocument/2006/relationships/hyperlink" Target="https://arxiv.org/abs/2504.08623"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arxiv.org/abs/2506.02040" TargetMode="External"/><Relationship Id="rId4" Type="http://schemas.openxmlformats.org/officeDocument/2006/relationships/hyperlink" Target="https://arxiv.org/abs/2506.02040" TargetMode="External"/><Relationship Id="rId9" Type="http://schemas.openxmlformats.org/officeDocument/2006/relationships/hyperlink" Target="https://arxiv.org/abs/2506.13538" TargetMode="External"/><Relationship Id="rId14" Type="http://schemas.openxmlformats.org/officeDocument/2006/relationships/hyperlink" Target="https://arxiv.org/abs/2504.21030" TargetMode="External"/><Relationship Id="rId5" Type="http://schemas.openxmlformats.org/officeDocument/2006/relationships/hyperlink" Target="https://arxiv.org/abs/2508.07575" TargetMode="External"/><Relationship Id="rId6" Type="http://schemas.openxmlformats.org/officeDocument/2006/relationships/hyperlink" Target="https://arxiv.org/abs/2508.07575" TargetMode="External"/><Relationship Id="rId7" Type="http://schemas.openxmlformats.org/officeDocument/2006/relationships/hyperlink" Target="https://arxiv.org/abs/2507.19880" TargetMode="External"/><Relationship Id="rId8" Type="http://schemas.openxmlformats.org/officeDocument/2006/relationships/hyperlink" Target="https://arxiv.org/abs/2507.19880" TargetMode="External"/></Relationships>
</file>

<file path=ppt/slides/_rels/slide37.xml.rels><?xml version="1.0" encoding="UTF-8" standalone="yes"?><Relationships xmlns="http://schemas.openxmlformats.org/package/2006/relationships"><Relationship Id="rId11" Type="http://schemas.openxmlformats.org/officeDocument/2006/relationships/hyperlink" Target="https://doi.org/10.22399/ijcesen.3678" TargetMode="External"/><Relationship Id="rId10" Type="http://schemas.openxmlformats.org/officeDocument/2006/relationships/hyperlink" Target="https://arxiv.org/abs/2508.10143" TargetMode="External"/><Relationship Id="rId13" Type="http://schemas.openxmlformats.org/officeDocument/2006/relationships/hyperlink" Target="https://arxiv.org/abs/2503.23278" TargetMode="External"/><Relationship Id="rId12" Type="http://schemas.openxmlformats.org/officeDocument/2006/relationships/hyperlink" Target="https://doi.org/10.22399/ijcesen.3678"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researchgate.net/publication/391837315_MCP_Protocol" TargetMode="External"/><Relationship Id="rId4" Type="http://schemas.openxmlformats.org/officeDocument/2006/relationships/hyperlink" Target="https://www.researchgate.net/publication/391837315_MCP_Protocol" TargetMode="External"/><Relationship Id="rId9" Type="http://schemas.openxmlformats.org/officeDocument/2006/relationships/hyperlink" Target="https://arxiv.org/abs/2508.10143" TargetMode="External"/><Relationship Id="rId14" Type="http://schemas.openxmlformats.org/officeDocument/2006/relationships/hyperlink" Target="https://arxiv.org/abs/2503.23278" TargetMode="External"/><Relationship Id="rId5" Type="http://schemas.openxmlformats.org/officeDocument/2006/relationships/hyperlink" Target="https://arxiv.org/abs/2505.14590" TargetMode="External"/><Relationship Id="rId6" Type="http://schemas.openxmlformats.org/officeDocument/2006/relationships/hyperlink" Target="https://arxiv.org/abs/2505.14590" TargetMode="External"/><Relationship Id="rId7" Type="http://schemas.openxmlformats.org/officeDocument/2006/relationships/hyperlink" Target="https://arxiv.org/abs/2505.02279" TargetMode="External"/><Relationship Id="rId8" Type="http://schemas.openxmlformats.org/officeDocument/2006/relationships/hyperlink" Target="https://arxiv.org/abs/2505.02279"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4"/>
          <p:cNvSpPr txBox="1"/>
          <p:nvPr>
            <p:ph type="ctrTitle"/>
          </p:nvPr>
        </p:nvSpPr>
        <p:spPr>
          <a:xfrm>
            <a:off x="0" y="3511380"/>
            <a:ext cx="9144000" cy="759871"/>
          </a:xfrm>
          <a:prstGeom prst="rect">
            <a:avLst/>
          </a:prstGeom>
          <a:solidFill>
            <a:srgbClr val="0037A4"/>
          </a:solidFill>
          <a:ln cap="flat" cmpd="sng" w="190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400"/>
              <a:buFont typeface="Arial"/>
              <a:buNone/>
            </a:pPr>
            <a:r>
              <a:rPr lang="en-US" sz="2100"/>
              <a:t>Unified MCP Framework for Context-Aware AI Agents in Software Development</a:t>
            </a:r>
            <a:endParaRPr sz="2100"/>
          </a:p>
          <a:p>
            <a:pPr indent="0" lvl="0" marL="0" rtl="0" algn="ctr">
              <a:lnSpc>
                <a:spcPct val="150000"/>
              </a:lnSpc>
              <a:spcBef>
                <a:spcPts val="0"/>
              </a:spcBef>
              <a:spcAft>
                <a:spcPts val="0"/>
              </a:spcAft>
              <a:buClr>
                <a:schemeClr val="dk1"/>
              </a:buClr>
              <a:buSzPts val="1100"/>
              <a:buFont typeface="Arial"/>
              <a:buNone/>
            </a:pPr>
            <a:r>
              <a:t/>
            </a:r>
            <a:endParaRPr sz="2000"/>
          </a:p>
          <a:p>
            <a:pPr indent="0" lvl="0" marL="0" rtl="0" algn="ctr">
              <a:lnSpc>
                <a:spcPct val="150000"/>
              </a:lnSpc>
              <a:spcBef>
                <a:spcPts val="0"/>
              </a:spcBef>
              <a:spcAft>
                <a:spcPts val="0"/>
              </a:spcAft>
              <a:buClr>
                <a:schemeClr val="dk1"/>
              </a:buClr>
              <a:buSzPts val="1400"/>
              <a:buFont typeface="Arial"/>
              <a:buNone/>
            </a:pPr>
            <a:r>
              <a:t/>
            </a:r>
            <a:endParaRPr sz="2800">
              <a:highlight>
                <a:schemeClr val="lt1"/>
              </a:highlight>
            </a:endParaRPr>
          </a:p>
          <a:p>
            <a:pPr indent="0" lvl="0" marL="0" rtl="0" algn="ctr">
              <a:lnSpc>
                <a:spcPct val="150000"/>
              </a:lnSpc>
              <a:spcBef>
                <a:spcPts val="0"/>
              </a:spcBef>
              <a:spcAft>
                <a:spcPts val="0"/>
              </a:spcAft>
              <a:buSzPts val="1400"/>
              <a:buNone/>
            </a:pPr>
            <a:r>
              <a:t/>
            </a:r>
            <a:endParaRPr sz="2800"/>
          </a:p>
        </p:txBody>
      </p:sp>
      <p:sp>
        <p:nvSpPr>
          <p:cNvPr id="28" name="Google Shape;28;p4"/>
          <p:cNvSpPr/>
          <p:nvPr/>
        </p:nvSpPr>
        <p:spPr>
          <a:xfrm>
            <a:off x="1457427" y="2108091"/>
            <a:ext cx="6229141" cy="1069524"/>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400"/>
              <a:buFont typeface="Arial"/>
              <a:buNone/>
            </a:pPr>
            <a:r>
              <a:rPr b="1" i="0" lang="en-US" sz="2400" u="none" cap="none" strike="noStrike">
                <a:solidFill>
                  <a:schemeClr val="dk1"/>
                </a:solidFill>
                <a:latin typeface="Palatino"/>
                <a:ea typeface="Palatino"/>
                <a:cs typeface="Palatino"/>
                <a:sym typeface="Palatino"/>
              </a:rPr>
              <a:t>Major Project - I (18B19CI791) | AY 2025-26</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000"/>
              <a:buFont typeface="Arial"/>
              <a:buNone/>
            </a:pPr>
            <a:r>
              <a:rPr b="1" i="0" lang="en-US" sz="2000" u="none" cap="none" strike="noStrike">
                <a:solidFill>
                  <a:schemeClr val="dk1"/>
                </a:solidFill>
                <a:latin typeface="Palatino"/>
                <a:ea typeface="Palatino"/>
                <a:cs typeface="Palatino"/>
                <a:sym typeface="Palatino"/>
              </a:rPr>
              <a:t>End-Term Evaluation | December 2025.</a:t>
            </a:r>
            <a:endParaRPr b="0" i="0" sz="1400" u="none" cap="none" strike="noStrike">
              <a:solidFill>
                <a:srgbClr val="000000"/>
              </a:solidFill>
              <a:latin typeface="Arial"/>
              <a:ea typeface="Arial"/>
              <a:cs typeface="Arial"/>
              <a:sym typeface="Arial"/>
            </a:endParaRPr>
          </a:p>
        </p:txBody>
      </p:sp>
      <p:sp>
        <p:nvSpPr>
          <p:cNvPr id="29" name="Google Shape;29;p4"/>
          <p:cNvSpPr txBox="1"/>
          <p:nvPr/>
        </p:nvSpPr>
        <p:spPr>
          <a:xfrm>
            <a:off x="517798" y="4498606"/>
            <a:ext cx="3620700" cy="245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Helvetica Neue"/>
                <a:ea typeface="Helvetica Neue"/>
                <a:cs typeface="Helvetica Neue"/>
                <a:sym typeface="Helvetica Neue"/>
              </a:rPr>
              <a:t>Group No.: 1</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l">
              <a:lnSpc>
                <a:spcPct val="114000"/>
              </a:lnSpc>
              <a:spcBef>
                <a:spcPts val="0"/>
              </a:spcBef>
              <a:spcAft>
                <a:spcPts val="0"/>
              </a:spcAft>
              <a:buClr>
                <a:srgbClr val="000000"/>
              </a:buClr>
              <a:buSzPts val="1600"/>
              <a:buFont typeface="Arial"/>
              <a:buNone/>
            </a:pPr>
            <a:r>
              <a:rPr b="1" i="0" lang="en-US" sz="1600" u="none" cap="none" strike="noStrike">
                <a:solidFill>
                  <a:schemeClr val="dk1"/>
                </a:solidFill>
                <a:latin typeface="Helvetica Neue"/>
                <a:ea typeface="Helvetica Neue"/>
                <a:cs typeface="Helvetica Neue"/>
                <a:sym typeface="Helvetica Neue"/>
              </a:rPr>
              <a:t>Team Member (s)</a:t>
            </a:r>
            <a:endParaRPr b="1" i="0" sz="1600" u="none" cap="none" strike="noStrike">
              <a:solidFill>
                <a:schemeClr val="dk1"/>
              </a:solidFill>
              <a:latin typeface="Helvetica Neue"/>
              <a:ea typeface="Helvetica Neue"/>
              <a:cs typeface="Helvetica Neue"/>
              <a:sym typeface="Helvetica Neue"/>
            </a:endParaRPr>
          </a:p>
          <a:p>
            <a:pPr indent="-285750" lvl="0" marL="285750" marR="0" rtl="0" algn="l">
              <a:lnSpc>
                <a:spcPct val="125000"/>
              </a:lnSpc>
              <a:spcBef>
                <a:spcPts val="1200"/>
              </a:spcBef>
              <a:spcAft>
                <a:spcPts val="0"/>
              </a:spcAft>
              <a:buClr>
                <a:schemeClr val="dk1"/>
              </a:buClr>
              <a:buSzPts val="1500"/>
              <a:buFont typeface="Arial"/>
              <a:buChar char="•"/>
            </a:pPr>
            <a:r>
              <a:rPr b="0" i="0" lang="en-US" sz="1500" u="none" cap="none" strike="noStrike">
                <a:solidFill>
                  <a:schemeClr val="dk1"/>
                </a:solidFill>
                <a:latin typeface="Tahoma"/>
                <a:ea typeface="Tahoma"/>
                <a:cs typeface="Tahoma"/>
                <a:sym typeface="Tahoma"/>
              </a:rPr>
              <a:t>Harsh Kumar (221031040) </a:t>
            </a:r>
            <a:endParaRPr b="0" i="0" sz="1400" u="none" cap="none" strike="noStrike">
              <a:solidFill>
                <a:schemeClr val="dk1"/>
              </a:solidFill>
              <a:latin typeface="Arial"/>
              <a:ea typeface="Arial"/>
              <a:cs typeface="Arial"/>
              <a:sym typeface="Arial"/>
            </a:endParaRPr>
          </a:p>
          <a:p>
            <a:pPr indent="-285750" lvl="0" marL="285750" marR="0" rtl="0" algn="l">
              <a:lnSpc>
                <a:spcPct val="125000"/>
              </a:lnSpc>
              <a:spcBef>
                <a:spcPts val="0"/>
              </a:spcBef>
              <a:spcAft>
                <a:spcPts val="0"/>
              </a:spcAft>
              <a:buClr>
                <a:schemeClr val="dk1"/>
              </a:buClr>
              <a:buSzPts val="1500"/>
              <a:buFont typeface="Arial"/>
              <a:buChar char="•"/>
            </a:pPr>
            <a:r>
              <a:rPr b="0" i="0" lang="en-US" sz="1500" u="none" cap="none" strike="noStrike">
                <a:solidFill>
                  <a:schemeClr val="dk1"/>
                </a:solidFill>
                <a:latin typeface="Tahoma"/>
                <a:ea typeface="Tahoma"/>
                <a:cs typeface="Tahoma"/>
                <a:sym typeface="Tahoma"/>
              </a:rPr>
              <a:t>Anjali Panwar (221030113)</a:t>
            </a:r>
            <a:endParaRPr b="0" i="0" sz="1400" u="none" cap="none" strike="noStrike">
              <a:solidFill>
                <a:schemeClr val="dk1"/>
              </a:solidFill>
              <a:latin typeface="Arial"/>
              <a:ea typeface="Arial"/>
              <a:cs typeface="Arial"/>
              <a:sym typeface="Arial"/>
            </a:endParaRPr>
          </a:p>
          <a:p>
            <a:pPr indent="-285750" lvl="0" marL="285750" marR="0" rtl="0" algn="l">
              <a:lnSpc>
                <a:spcPct val="125000"/>
              </a:lnSpc>
              <a:spcBef>
                <a:spcPts val="0"/>
              </a:spcBef>
              <a:spcAft>
                <a:spcPts val="0"/>
              </a:spcAft>
              <a:buClr>
                <a:schemeClr val="dk1"/>
              </a:buClr>
              <a:buSzPts val="1500"/>
              <a:buFont typeface="Arial"/>
              <a:buChar char="•"/>
            </a:pPr>
            <a:r>
              <a:rPr b="0" i="0" lang="en-US" sz="1500" u="none" cap="none" strike="noStrike">
                <a:solidFill>
                  <a:schemeClr val="dk1"/>
                </a:solidFill>
                <a:latin typeface="Tahoma"/>
                <a:ea typeface="Tahoma"/>
                <a:cs typeface="Tahoma"/>
                <a:sym typeface="Tahoma"/>
              </a:rPr>
              <a:t>Om Shree (221030410)</a:t>
            </a:r>
            <a:endParaRPr b="0" i="0" sz="1400" u="none" cap="none" strike="noStrike">
              <a:solidFill>
                <a:schemeClr val="dk1"/>
              </a:solidFill>
              <a:latin typeface="Arial"/>
              <a:ea typeface="Arial"/>
              <a:cs typeface="Arial"/>
              <a:sym typeface="Arial"/>
            </a:endParaRPr>
          </a:p>
          <a:p>
            <a:pPr indent="-285750" lvl="0" marL="285750" marR="0" rtl="0" algn="l">
              <a:lnSpc>
                <a:spcPct val="125000"/>
              </a:lnSpc>
              <a:spcBef>
                <a:spcPts val="0"/>
              </a:spcBef>
              <a:spcAft>
                <a:spcPts val="0"/>
              </a:spcAft>
              <a:buClr>
                <a:schemeClr val="dk1"/>
              </a:buClr>
              <a:buSzPts val="1500"/>
              <a:buFont typeface="Arial"/>
              <a:buChar char="•"/>
            </a:pPr>
            <a:r>
              <a:rPr b="0" i="0" lang="en-US" sz="1500" u="none" cap="none" strike="noStrike">
                <a:solidFill>
                  <a:schemeClr val="dk1"/>
                </a:solidFill>
                <a:latin typeface="Tahoma"/>
                <a:ea typeface="Tahoma"/>
                <a:cs typeface="Tahoma"/>
                <a:sym typeface="Tahoma"/>
              </a:rPr>
              <a:t>Naviya Tickoo (221030050)</a:t>
            </a:r>
            <a:endParaRPr b="1" i="0" sz="1600" u="none" cap="none" strike="noStrike">
              <a:solidFill>
                <a:schemeClr val="dk1"/>
              </a:solidFill>
              <a:latin typeface="Helvetica Neue"/>
              <a:ea typeface="Helvetica Neue"/>
              <a:cs typeface="Helvetica Neue"/>
              <a:sym typeface="Helvetica Neue"/>
            </a:endParaRPr>
          </a:p>
          <a:p>
            <a:pPr indent="0" lvl="0" marL="0" marR="0" rtl="0" algn="l">
              <a:lnSpc>
                <a:spcPct val="12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sp>
        <p:nvSpPr>
          <p:cNvPr id="30" name="Google Shape;30;p4"/>
          <p:cNvSpPr txBox="1"/>
          <p:nvPr/>
        </p:nvSpPr>
        <p:spPr>
          <a:xfrm>
            <a:off x="4871438" y="5041029"/>
            <a:ext cx="4118400" cy="156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Helvetica Neue"/>
                <a:ea typeface="Helvetica Neue"/>
                <a:cs typeface="Helvetica Neue"/>
                <a:sym typeface="Helvetica Neue"/>
              </a:rPr>
              <a:t>Supervisor</a:t>
            </a:r>
            <a:endParaRPr b="1" i="0" sz="1600" u="none" cap="none" strike="noStrike">
              <a:solidFill>
                <a:schemeClr val="dk1"/>
              </a:solidFill>
              <a:latin typeface="Helvetica Neue"/>
              <a:ea typeface="Helvetica Neue"/>
              <a:cs typeface="Helvetica Neue"/>
              <a:sym typeface="Helvetica Neue"/>
            </a:endParaRPr>
          </a:p>
          <a:p>
            <a:pPr indent="-342900" lvl="0" marL="342900" marR="0" rtl="0" algn="l">
              <a:lnSpc>
                <a:spcPct val="125000"/>
              </a:lnSpc>
              <a:spcBef>
                <a:spcPts val="1200"/>
              </a:spcBef>
              <a:spcAft>
                <a:spcPts val="0"/>
              </a:spcAft>
              <a:buClr>
                <a:schemeClr val="dk1"/>
              </a:buClr>
              <a:buSzPts val="1500"/>
              <a:buFont typeface="Arial"/>
              <a:buChar char="•"/>
            </a:pPr>
            <a:r>
              <a:rPr b="0" i="0" lang="en-US" sz="1500" u="none" cap="none" strike="noStrike">
                <a:solidFill>
                  <a:schemeClr val="dk1"/>
                </a:solidFill>
                <a:latin typeface="Tahoma"/>
                <a:ea typeface="Tahoma"/>
                <a:cs typeface="Tahoma"/>
                <a:sym typeface="Tahoma"/>
              </a:rPr>
              <a:t>Name: Dr. Aman Sharma</a:t>
            </a:r>
            <a:endParaRPr b="0" i="0" sz="1400" u="none" cap="none" strike="noStrike">
              <a:solidFill>
                <a:schemeClr val="dk1"/>
              </a:solidFill>
              <a:latin typeface="Arial"/>
              <a:ea typeface="Arial"/>
              <a:cs typeface="Arial"/>
              <a:sym typeface="Arial"/>
            </a:endParaRPr>
          </a:p>
          <a:p>
            <a:pPr indent="0" lvl="0" marL="357187" marR="0" rtl="0" algn="l">
              <a:lnSpc>
                <a:spcPct val="125000"/>
              </a:lnSpc>
              <a:spcBef>
                <a:spcPts val="0"/>
              </a:spcBef>
              <a:spcAft>
                <a:spcPts val="0"/>
              </a:spcAft>
              <a:buClr>
                <a:schemeClr val="dk1"/>
              </a:buClr>
              <a:buSzPts val="1500"/>
              <a:buFont typeface="Arial"/>
              <a:buNone/>
            </a:pPr>
            <a:r>
              <a:rPr b="0" i="0" lang="en-US" sz="1500" u="none" cap="none" strike="noStrike">
                <a:solidFill>
                  <a:schemeClr val="dk1"/>
                </a:solidFill>
                <a:latin typeface="Tahoma"/>
                <a:ea typeface="Tahoma"/>
                <a:cs typeface="Tahoma"/>
                <a:sym typeface="Tahoma"/>
              </a:rPr>
              <a:t>Designation: Assistant Professor (SG)</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1" i="0" sz="1600" u="none" cap="none" strike="noStrike">
              <a:solidFill>
                <a:schemeClr val="dk1"/>
              </a:solidFill>
              <a:latin typeface="Helvetica Neue"/>
              <a:ea typeface="Helvetica Neue"/>
              <a:cs typeface="Helvetica Neue"/>
              <a:sym typeface="Helvetica Neue"/>
            </a:endParaRPr>
          </a:p>
          <a:p>
            <a:pPr indent="0" lvl="0" marL="0" marR="0" rtl="0" algn="l">
              <a:lnSpc>
                <a:spcPct val="125000"/>
              </a:lnSpc>
              <a:spcBef>
                <a:spcPts val="0"/>
              </a:spcBef>
              <a:spcAft>
                <a:spcPts val="0"/>
              </a:spcAft>
              <a:buClr>
                <a:srgbClr val="000000"/>
              </a:buClr>
              <a:buSzPts val="1500"/>
              <a:buFont typeface="Arial"/>
              <a:buNone/>
            </a:pPr>
            <a:r>
              <a:t/>
            </a:r>
            <a:endParaRPr b="1" i="0" sz="1600" u="none" cap="none" strike="noStrike">
              <a:solidFill>
                <a:schemeClr val="dk1"/>
              </a:solidFill>
              <a:latin typeface="Helvetica Neue"/>
              <a:ea typeface="Helvetica Neue"/>
              <a:cs typeface="Helvetica Neue"/>
              <a:sym typeface="Helvetica Neue"/>
            </a:endParaRPr>
          </a:p>
        </p:txBody>
      </p:sp>
      <p:pic>
        <p:nvPicPr>
          <p:cNvPr id="31" name="Google Shape;31;p4"/>
          <p:cNvPicPr preferRelativeResize="0"/>
          <p:nvPr/>
        </p:nvPicPr>
        <p:blipFill rotWithShape="1">
          <a:blip r:embed="rId3">
            <a:alphaModFix/>
          </a:blip>
          <a:srcRect b="0" l="0" r="0" t="0"/>
          <a:stretch/>
        </p:blipFill>
        <p:spPr>
          <a:xfrm>
            <a:off x="6852492" y="-165253"/>
            <a:ext cx="1178805" cy="895833"/>
          </a:xfrm>
          <a:prstGeom prst="rect">
            <a:avLst/>
          </a:prstGeom>
          <a:noFill/>
          <a:ln>
            <a:noFill/>
          </a:ln>
        </p:spPr>
      </p:pic>
      <p:pic>
        <p:nvPicPr>
          <p:cNvPr id="32" name="Google Shape;32;p4"/>
          <p:cNvPicPr preferRelativeResize="0"/>
          <p:nvPr/>
        </p:nvPicPr>
        <p:blipFill rotWithShape="1">
          <a:blip r:embed="rId4">
            <a:alphaModFix/>
          </a:blip>
          <a:srcRect b="0" l="0" r="0" t="0"/>
          <a:stretch/>
        </p:blipFill>
        <p:spPr>
          <a:xfrm>
            <a:off x="8054901" y="160424"/>
            <a:ext cx="1015707" cy="345492"/>
          </a:xfrm>
          <a:prstGeom prst="rect">
            <a:avLst/>
          </a:prstGeom>
          <a:noFill/>
          <a:ln>
            <a:noFill/>
          </a:ln>
        </p:spPr>
      </p:pic>
      <p:pic>
        <p:nvPicPr>
          <p:cNvPr descr="JUIT Office Photos | Glassdoor" id="33" name="Google Shape;33;p4"/>
          <p:cNvPicPr preferRelativeResize="0"/>
          <p:nvPr/>
        </p:nvPicPr>
        <p:blipFill rotWithShape="1">
          <a:blip r:embed="rId5">
            <a:alphaModFix/>
          </a:blip>
          <a:srcRect b="0" l="0" r="0" t="0"/>
          <a:stretch/>
        </p:blipFill>
        <p:spPr>
          <a:xfrm>
            <a:off x="11017" y="93342"/>
            <a:ext cx="815248" cy="679009"/>
          </a:xfrm>
          <a:prstGeom prst="rect">
            <a:avLst/>
          </a:prstGeom>
          <a:noFill/>
          <a:ln>
            <a:noFill/>
          </a:ln>
        </p:spPr>
      </p:pic>
      <p:sp>
        <p:nvSpPr>
          <p:cNvPr id="34" name="Google Shape;34;p4"/>
          <p:cNvSpPr txBox="1"/>
          <p:nvPr/>
        </p:nvSpPr>
        <p:spPr>
          <a:xfrm>
            <a:off x="-2" y="601361"/>
            <a:ext cx="9144000" cy="1411285"/>
          </a:xfrm>
          <a:prstGeom prst="rect">
            <a:avLst/>
          </a:prstGeom>
          <a:noFill/>
          <a:ln>
            <a:noFill/>
          </a:ln>
        </p:spPr>
        <p:txBody>
          <a:bodyPr anchorCtr="0" anchor="b" bIns="45700" lIns="91425" spcFirstLastPara="1" rIns="91425" wrap="square" tIns="45700">
            <a:noAutofit/>
          </a:bodyPr>
          <a:lstStyle/>
          <a:p>
            <a:pPr indent="0" lvl="0" marL="0" marR="0" rtl="0" algn="ctr">
              <a:lnSpc>
                <a:spcPct val="121428"/>
              </a:lnSpc>
              <a:spcBef>
                <a:spcPts val="0"/>
              </a:spcBef>
              <a:spcAft>
                <a:spcPts val="0"/>
              </a:spcAft>
              <a:buClr>
                <a:srgbClr val="000000"/>
              </a:buClr>
              <a:buSzPts val="2800"/>
              <a:buFont typeface="Arial"/>
              <a:buNone/>
            </a:pPr>
            <a:r>
              <a:rPr b="1" i="0" lang="en-US" sz="2800" u="none" cap="none" strike="noStrike">
                <a:solidFill>
                  <a:srgbClr val="000099"/>
                </a:solidFill>
                <a:latin typeface="Palatino"/>
                <a:ea typeface="Palatino"/>
                <a:cs typeface="Palatino"/>
                <a:sym typeface="Palatino"/>
              </a:rPr>
              <a:t>Jaypee University of Information Technology</a:t>
            </a:r>
            <a:endParaRPr b="0" i="0" sz="1400" u="none" cap="none" strike="noStrike">
              <a:solidFill>
                <a:srgbClr val="000000"/>
              </a:solidFill>
              <a:latin typeface="Arial"/>
              <a:ea typeface="Arial"/>
              <a:cs typeface="Arial"/>
              <a:sym typeface="Arial"/>
            </a:endParaRPr>
          </a:p>
          <a:p>
            <a:pPr indent="0" lvl="0" marL="0" marR="0" rtl="0" algn="ctr">
              <a:lnSpc>
                <a:spcPct val="130769"/>
              </a:lnSpc>
              <a:spcBef>
                <a:spcPts val="0"/>
              </a:spcBef>
              <a:spcAft>
                <a:spcPts val="0"/>
              </a:spcAft>
              <a:buClr>
                <a:srgbClr val="000099"/>
              </a:buClr>
              <a:buSzPts val="2600"/>
              <a:buFont typeface="Palatino"/>
              <a:buNone/>
            </a:pPr>
            <a:r>
              <a:rPr b="1" i="0" lang="en-US" sz="2600" u="none" cap="none" strike="noStrike">
                <a:solidFill>
                  <a:srgbClr val="000099"/>
                </a:solidFill>
                <a:latin typeface="Palatino"/>
                <a:ea typeface="Palatino"/>
                <a:cs typeface="Palatino"/>
                <a:sym typeface="Palatino"/>
              </a:rPr>
              <a:t>Department of Computer Science and Engineering and Information Technology</a:t>
            </a:r>
            <a:endParaRPr b="1" i="0" sz="2600" u="none" cap="none" strike="noStrike">
              <a:solidFill>
                <a:srgbClr val="002060"/>
              </a:solidFill>
              <a:latin typeface="Palatino"/>
              <a:ea typeface="Palatino"/>
              <a:cs typeface="Palatino"/>
              <a:sym typeface="Palati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3"/>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lnSpc>
                <a:spcPct val="100000"/>
              </a:lnSpc>
              <a:spcBef>
                <a:spcPts val="0"/>
              </a:spcBef>
              <a:spcAft>
                <a:spcPts val="0"/>
              </a:spcAft>
              <a:buSzPts val="1400"/>
              <a:buNone/>
            </a:pPr>
            <a:r>
              <a:t/>
            </a:r>
            <a:endParaRPr/>
          </a:p>
          <a:p>
            <a:pPr indent="0" lvl="0" marL="90487" rtl="0" algn="l">
              <a:lnSpc>
                <a:spcPct val="100000"/>
              </a:lnSpc>
              <a:spcBef>
                <a:spcPts val="0"/>
              </a:spcBef>
              <a:spcAft>
                <a:spcPts val="0"/>
              </a:spcAft>
              <a:buClr>
                <a:schemeClr val="dk1"/>
              </a:buClr>
              <a:buSzPts val="1400"/>
              <a:buFont typeface="Arial"/>
              <a:buNone/>
            </a:pPr>
            <a:r>
              <a:rPr lang="en-US"/>
              <a:t>Work Done (after Mid-Term Evaluation)</a:t>
            </a:r>
            <a:endParaRPr/>
          </a:p>
          <a:p>
            <a:pPr indent="0" lvl="0" marL="0" rtl="0" algn="l">
              <a:lnSpc>
                <a:spcPct val="100000"/>
              </a:lnSpc>
              <a:spcBef>
                <a:spcPts val="0"/>
              </a:spcBef>
              <a:spcAft>
                <a:spcPts val="0"/>
              </a:spcAft>
              <a:buSzPts val="1400"/>
              <a:buNone/>
            </a:pPr>
            <a:r>
              <a:t/>
            </a:r>
            <a:endParaRPr/>
          </a:p>
        </p:txBody>
      </p:sp>
      <p:sp>
        <p:nvSpPr>
          <p:cNvPr id="92" name="Google Shape;92;p13"/>
          <p:cNvSpPr txBox="1"/>
          <p:nvPr>
            <p:ph idx="1" type="body"/>
          </p:nvPr>
        </p:nvSpPr>
        <p:spPr>
          <a:xfrm>
            <a:off x="40650" y="724675"/>
            <a:ext cx="8953500" cy="3694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400"/>
              </a:spcBef>
              <a:spcAft>
                <a:spcPts val="0"/>
              </a:spcAft>
              <a:buSzPts val="2250"/>
              <a:buNone/>
            </a:pPr>
            <a:r>
              <a:rPr b="1" lang="en-US" sz="2000">
                <a:latin typeface="Calibri"/>
                <a:ea typeface="Calibri"/>
                <a:cs typeface="Calibri"/>
                <a:sym typeface="Calibri"/>
              </a:rPr>
              <a:t>Frontend Development</a:t>
            </a:r>
            <a:endParaRPr b="1" sz="2000">
              <a:latin typeface="Calibri"/>
              <a:ea typeface="Calibri"/>
              <a:cs typeface="Calibri"/>
              <a:sym typeface="Calibri"/>
            </a:endParaRPr>
          </a:p>
          <a:p>
            <a:pPr indent="-355600" lvl="0" marL="457200" rtl="0" algn="l">
              <a:lnSpc>
                <a:spcPct val="115000"/>
              </a:lnSpc>
              <a:spcBef>
                <a:spcPts val="1200"/>
              </a:spcBef>
              <a:spcAft>
                <a:spcPts val="0"/>
              </a:spcAft>
              <a:buSzPts val="2000"/>
              <a:buChar char="•"/>
            </a:pPr>
            <a:r>
              <a:rPr lang="en-US" sz="2000">
                <a:latin typeface="Calibri"/>
                <a:ea typeface="Calibri"/>
                <a:cs typeface="Calibri"/>
                <a:sym typeface="Calibri"/>
              </a:rPr>
              <a:t>Developed a React + Vite interface for user interaction.</a:t>
            </a:r>
            <a:br>
              <a:rPr lang="en-US" sz="2000">
                <a:latin typeface="Arial"/>
                <a:ea typeface="Arial"/>
                <a:cs typeface="Arial"/>
                <a:sym typeface="Arial"/>
              </a:rPr>
            </a:br>
            <a:r>
              <a:rPr lang="en-US" sz="2000">
                <a:latin typeface="Calibri"/>
                <a:ea typeface="Calibri"/>
                <a:cs typeface="Calibri"/>
                <a:sym typeface="Calibri"/>
              </a:rPr>
              <a:t>Added structured tool execution trace visibility, responsive updates, and session-based state management.</a:t>
            </a:r>
            <a:endParaRPr sz="2000">
              <a:latin typeface="Calibri"/>
              <a:ea typeface="Calibri"/>
              <a:cs typeface="Calibri"/>
              <a:sym typeface="Calibri"/>
            </a:endParaRPr>
          </a:p>
          <a:p>
            <a:pPr indent="0" lvl="0" marL="0" rtl="0" algn="l">
              <a:lnSpc>
                <a:spcPct val="115000"/>
              </a:lnSpc>
              <a:spcBef>
                <a:spcPts val="1200"/>
              </a:spcBef>
              <a:spcAft>
                <a:spcPts val="0"/>
              </a:spcAft>
              <a:buSzPts val="2250"/>
              <a:buNone/>
            </a:pPr>
            <a:r>
              <a:rPr b="1" lang="en-US" sz="2000">
                <a:latin typeface="Calibri"/>
                <a:ea typeface="Calibri"/>
                <a:cs typeface="Calibri"/>
                <a:sym typeface="Calibri"/>
              </a:rPr>
              <a:t>Post Mid-Term Testing</a:t>
            </a:r>
            <a:endParaRPr b="1" sz="2000">
              <a:latin typeface="Calibri"/>
              <a:ea typeface="Calibri"/>
              <a:cs typeface="Calibri"/>
              <a:sym typeface="Calibri"/>
            </a:endParaRPr>
          </a:p>
          <a:p>
            <a:pPr indent="-355600" lvl="0" marL="457200" rtl="0" algn="l">
              <a:lnSpc>
                <a:spcPct val="115000"/>
              </a:lnSpc>
              <a:spcBef>
                <a:spcPts val="1200"/>
              </a:spcBef>
              <a:spcAft>
                <a:spcPts val="0"/>
              </a:spcAft>
              <a:buSzPts val="2000"/>
              <a:buFont typeface="Calibri"/>
              <a:buChar char="•"/>
            </a:pPr>
            <a:r>
              <a:rPr lang="en-US" sz="2000">
                <a:latin typeface="Calibri"/>
                <a:ea typeface="Calibri"/>
                <a:cs typeface="Calibri"/>
                <a:sym typeface="Calibri"/>
              </a:rPr>
              <a:t>Conducted functional testing of all MCP servers.</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en-US" sz="2000">
                <a:latin typeface="Calibri"/>
                <a:ea typeface="Calibri"/>
                <a:cs typeface="Calibri"/>
                <a:sym typeface="Calibri"/>
              </a:rPr>
              <a:t>Verified Natural-Language-Based tool selection through Host MCP Server.</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en-US" sz="2000">
                <a:latin typeface="Calibri"/>
                <a:ea typeface="Calibri"/>
                <a:cs typeface="Calibri"/>
                <a:sym typeface="Calibri"/>
              </a:rPr>
              <a:t>Performed frontend UI validation including error handling, tool traces, and stability checks.</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Project Design</a:t>
            </a:r>
            <a:endParaRPr/>
          </a:p>
        </p:txBody>
      </p:sp>
      <p:sp>
        <p:nvSpPr>
          <p:cNvPr id="98" name="Google Shape;98;p14"/>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457200" marR="0" rtl="0" algn="just">
              <a:lnSpc>
                <a:spcPct val="150000"/>
              </a:lnSpc>
              <a:spcBef>
                <a:spcPts val="63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99" name="Google Shape;99;p14"/>
          <p:cNvSpPr txBox="1"/>
          <p:nvPr/>
        </p:nvSpPr>
        <p:spPr>
          <a:xfrm>
            <a:off x="77125" y="724550"/>
            <a:ext cx="8956800" cy="13356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1200"/>
              </a:spcBef>
              <a:spcAft>
                <a:spcPts val="0"/>
              </a:spcAft>
              <a:buClr>
                <a:schemeClr val="dk1"/>
              </a:buClr>
              <a:buSzPts val="1100"/>
              <a:buFont typeface="Arial"/>
              <a:buNone/>
            </a:pPr>
            <a:r>
              <a:rPr b="0" i="0" lang="en-US" sz="1800" u="none" cap="none" strike="noStrike">
                <a:solidFill>
                  <a:srgbClr val="000000"/>
                </a:solidFill>
                <a:latin typeface="Calibri"/>
                <a:ea typeface="Calibri"/>
                <a:cs typeface="Calibri"/>
                <a:sym typeface="Calibri"/>
              </a:rPr>
              <a:t>The architecture features a central Host MCP Server that orchestrates user requests via JSON-RPC. It intelligently routes tasks to specialized Desktop, Browser, and GitHub agents, enabling seamless interaction with local databases and external APIs. This modular, layered design ensures secure context sharing and scalable AI integration.</a:t>
            </a:r>
            <a:endParaRPr b="0" i="0" sz="1800" u="none" cap="none" strike="noStrike">
              <a:solidFill>
                <a:srgbClr val="000000"/>
              </a:solidFill>
              <a:latin typeface="Calibri"/>
              <a:ea typeface="Calibri"/>
              <a:cs typeface="Calibri"/>
              <a:sym typeface="Calibri"/>
            </a:endParaRPr>
          </a:p>
          <a:p>
            <a:pPr indent="0" lvl="0" marL="0" marR="0" rtl="0" algn="just">
              <a:lnSpc>
                <a:spcPct val="100000"/>
              </a:lnSpc>
              <a:spcBef>
                <a:spcPts val="120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14"/>
          <p:cNvSpPr txBox="1"/>
          <p:nvPr/>
        </p:nvSpPr>
        <p:spPr>
          <a:xfrm>
            <a:off x="609475" y="6197125"/>
            <a:ext cx="78921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1" lang="en-US" sz="1900" u="none" cap="none" strike="noStrike">
                <a:solidFill>
                  <a:srgbClr val="000000"/>
                </a:solidFill>
                <a:latin typeface="Calibri"/>
                <a:ea typeface="Calibri"/>
                <a:cs typeface="Calibri"/>
                <a:sym typeface="Calibri"/>
              </a:rPr>
              <a:t>Figure 1:</a:t>
            </a:r>
            <a:r>
              <a:rPr b="0" i="1" lang="en-US" sz="1900" u="none" cap="none" strike="noStrike">
                <a:solidFill>
                  <a:srgbClr val="000000"/>
                </a:solidFill>
                <a:latin typeface="Calibri"/>
                <a:ea typeface="Calibri"/>
                <a:cs typeface="Calibri"/>
                <a:sym typeface="Calibri"/>
              </a:rPr>
              <a:t> System Architecture Diagram</a:t>
            </a:r>
            <a:endParaRPr b="0" i="1" sz="1900" u="none" cap="none" strike="noStrike">
              <a:solidFill>
                <a:srgbClr val="000000"/>
              </a:solidFill>
              <a:latin typeface="Calibri"/>
              <a:ea typeface="Calibri"/>
              <a:cs typeface="Calibri"/>
              <a:sym typeface="Calibri"/>
            </a:endParaRPr>
          </a:p>
        </p:txBody>
      </p:sp>
      <p:pic>
        <p:nvPicPr>
          <p:cNvPr id="101" name="Google Shape;101;p14" title="Gemini_Generated_Image_1fq7p1fq7p1fq7p1.png"/>
          <p:cNvPicPr preferRelativeResize="0"/>
          <p:nvPr/>
        </p:nvPicPr>
        <p:blipFill rotWithShape="1">
          <a:blip r:embed="rId3">
            <a:alphaModFix/>
          </a:blip>
          <a:srcRect b="0" l="0" r="0" t="0"/>
          <a:stretch/>
        </p:blipFill>
        <p:spPr>
          <a:xfrm>
            <a:off x="0" y="2060151"/>
            <a:ext cx="9144003" cy="4210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Project Design </a:t>
            </a:r>
            <a:r>
              <a:rPr b="0" lang="en-US" sz="2400"/>
              <a:t>(cont…)</a:t>
            </a:r>
            <a:endParaRPr b="0"/>
          </a:p>
        </p:txBody>
      </p:sp>
      <p:sp>
        <p:nvSpPr>
          <p:cNvPr id="107" name="Google Shape;107;p15"/>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457200" marR="0" rtl="0" algn="just">
              <a:lnSpc>
                <a:spcPct val="150000"/>
              </a:lnSpc>
              <a:spcBef>
                <a:spcPts val="63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108" name="Google Shape;108;p15"/>
          <p:cNvSpPr txBox="1"/>
          <p:nvPr/>
        </p:nvSpPr>
        <p:spPr>
          <a:xfrm>
            <a:off x="250475" y="5805725"/>
            <a:ext cx="8118900" cy="813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Clr>
                <a:srgbClr val="000000"/>
              </a:buClr>
              <a:buSzPts val="1900"/>
              <a:buFont typeface="Arial"/>
              <a:buNone/>
            </a:pPr>
            <a:r>
              <a:rPr b="1" i="1" lang="en-US" sz="1900" u="none" cap="none" strike="noStrike">
                <a:solidFill>
                  <a:srgbClr val="000000"/>
                </a:solidFill>
                <a:latin typeface="Calibri"/>
                <a:ea typeface="Calibri"/>
                <a:cs typeface="Calibri"/>
                <a:sym typeface="Calibri"/>
              </a:rPr>
              <a:t>Figure 2: </a:t>
            </a:r>
            <a:r>
              <a:rPr b="0" i="1" lang="en-US" sz="1900" u="none" cap="none" strike="noStrike">
                <a:solidFill>
                  <a:srgbClr val="000000"/>
                </a:solidFill>
                <a:latin typeface="Calibri"/>
                <a:ea typeface="Calibri"/>
                <a:cs typeface="Calibri"/>
                <a:sym typeface="Calibri"/>
              </a:rPr>
              <a:t>Flow of user prompts through Host MCP, connected MCP servers, and external services with results returned to the user.</a:t>
            </a:r>
            <a:endParaRPr b="0" i="1" sz="1900" u="none" cap="none" strike="noStrike">
              <a:solidFill>
                <a:srgbClr val="000000"/>
              </a:solidFill>
              <a:latin typeface="Calibri"/>
              <a:ea typeface="Calibri"/>
              <a:cs typeface="Calibri"/>
              <a:sym typeface="Calibri"/>
            </a:endParaRPr>
          </a:p>
        </p:txBody>
      </p:sp>
      <p:pic>
        <p:nvPicPr>
          <p:cNvPr id="109" name="Google Shape;109;p15" title="Gemini_Generated_Image_poz76qpoz76qpoz7.png"/>
          <p:cNvPicPr preferRelativeResize="0"/>
          <p:nvPr/>
        </p:nvPicPr>
        <p:blipFill rotWithShape="1">
          <a:blip r:embed="rId3">
            <a:alphaModFix/>
          </a:blip>
          <a:srcRect b="0" l="0" r="0" t="0"/>
          <a:stretch/>
        </p:blipFill>
        <p:spPr>
          <a:xfrm>
            <a:off x="0" y="724550"/>
            <a:ext cx="9144003" cy="51804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Project Design </a:t>
            </a:r>
            <a:r>
              <a:rPr b="0" lang="en-US" sz="2400"/>
              <a:t>(cont…)</a:t>
            </a:r>
            <a:endParaRPr b="0"/>
          </a:p>
        </p:txBody>
      </p:sp>
      <p:sp>
        <p:nvSpPr>
          <p:cNvPr id="115" name="Google Shape;115;p16"/>
          <p:cNvSpPr txBox="1"/>
          <p:nvPr/>
        </p:nvSpPr>
        <p:spPr>
          <a:xfrm>
            <a:off x="630600" y="6138575"/>
            <a:ext cx="7882800" cy="5046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100"/>
              <a:buFont typeface="Arial"/>
              <a:buNone/>
            </a:pPr>
            <a:r>
              <a:rPr b="1" i="0" lang="en-US" sz="1900" u="none" cap="none" strike="noStrike">
                <a:solidFill>
                  <a:schemeClr val="dk1"/>
                </a:solidFill>
                <a:latin typeface="Calibri"/>
                <a:ea typeface="Calibri"/>
                <a:cs typeface="Calibri"/>
                <a:sym typeface="Calibri"/>
              </a:rPr>
              <a:t>Figure 3</a:t>
            </a:r>
            <a:r>
              <a:rPr b="0" i="0" lang="en-US" sz="1900" u="none" cap="none" strike="noStrike">
                <a:solidFill>
                  <a:schemeClr val="dk1"/>
                </a:solidFill>
                <a:latin typeface="Calibri"/>
                <a:ea typeface="Calibri"/>
                <a:cs typeface="Calibri"/>
                <a:sym typeface="Calibri"/>
              </a:rPr>
              <a:t>: Conceptual Architecture of the Model Context Protocol (MCP)</a:t>
            </a:r>
            <a:endParaRPr b="0" i="0" sz="1900" u="none" cap="none" strike="noStrike">
              <a:solidFill>
                <a:schemeClr val="dk1"/>
              </a:solidFill>
              <a:latin typeface="Calibri"/>
              <a:ea typeface="Calibri"/>
              <a:cs typeface="Calibri"/>
              <a:sym typeface="Calibri"/>
            </a:endParaRPr>
          </a:p>
        </p:txBody>
      </p:sp>
      <p:pic>
        <p:nvPicPr>
          <p:cNvPr id="116" name="Google Shape;116;p16" title="Gemini_Generated_Image_8ohtdp8ohtdp8oht.png"/>
          <p:cNvPicPr preferRelativeResize="0"/>
          <p:nvPr/>
        </p:nvPicPr>
        <p:blipFill rotWithShape="1">
          <a:blip r:embed="rId3">
            <a:alphaModFix/>
          </a:blip>
          <a:srcRect b="3071" l="0" r="0" t="0"/>
          <a:stretch/>
        </p:blipFill>
        <p:spPr>
          <a:xfrm>
            <a:off x="96325" y="934325"/>
            <a:ext cx="8839199" cy="51040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10" y="5"/>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Tools, Technologies and Languages</a:t>
            </a:r>
            <a:endParaRPr b="0"/>
          </a:p>
        </p:txBody>
      </p:sp>
      <p:sp>
        <p:nvSpPr>
          <p:cNvPr id="122" name="Google Shape;122;p17"/>
          <p:cNvSpPr txBox="1"/>
          <p:nvPr/>
        </p:nvSpPr>
        <p:spPr>
          <a:xfrm>
            <a:off x="132750" y="745975"/>
            <a:ext cx="8878500" cy="6754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Backend &amp; Orchestration</a:t>
            </a:r>
            <a:endParaRPr b="1" sz="2000">
              <a:solidFill>
                <a:schemeClr val="dk1"/>
              </a:solidFill>
              <a:latin typeface="Calibri"/>
              <a:ea typeface="Calibri"/>
              <a:cs typeface="Calibri"/>
              <a:sym typeface="Calibri"/>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latin typeface="Calibri"/>
                <a:ea typeface="Calibri"/>
                <a:cs typeface="Calibri"/>
                <a:sym typeface="Calibri"/>
              </a:rPr>
              <a:t>Python (FastAPI):</a:t>
            </a:r>
            <a:r>
              <a:rPr lang="en-US" sz="2000">
                <a:solidFill>
                  <a:schemeClr val="dk1"/>
                </a:solidFill>
                <a:latin typeface="Calibri"/>
                <a:ea typeface="Calibri"/>
                <a:cs typeface="Calibri"/>
                <a:sym typeface="Calibri"/>
              </a:rPr>
              <a:t> High-performance asynchronous capabilities.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latin typeface="Calibri"/>
                <a:ea typeface="Calibri"/>
                <a:cs typeface="Calibri"/>
                <a:sym typeface="Calibri"/>
              </a:rPr>
              <a:t>Pydantic &amp; Uvicorn:</a:t>
            </a:r>
            <a:r>
              <a:rPr lang="en-US" sz="2000">
                <a:solidFill>
                  <a:schemeClr val="dk1"/>
                </a:solidFill>
                <a:latin typeface="Calibri"/>
                <a:ea typeface="Calibri"/>
                <a:cs typeface="Calibri"/>
                <a:sym typeface="Calibri"/>
              </a:rPr>
              <a:t> Strict data validation and for stable API routing.</a:t>
            </a:r>
            <a:endParaRPr sz="20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Frontend Interface</a:t>
            </a:r>
            <a:endParaRPr b="1" sz="2000">
              <a:solidFill>
                <a:schemeClr val="dk1"/>
              </a:solidFill>
              <a:latin typeface="Calibri"/>
              <a:ea typeface="Calibri"/>
              <a:cs typeface="Calibri"/>
              <a:sym typeface="Calibri"/>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latin typeface="Calibri"/>
                <a:ea typeface="Calibri"/>
                <a:cs typeface="Calibri"/>
                <a:sym typeface="Calibri"/>
              </a:rPr>
              <a:t>React 19 (Vite):</a:t>
            </a:r>
            <a:r>
              <a:rPr lang="en-US" sz="2000">
                <a:solidFill>
                  <a:schemeClr val="dk1"/>
                </a:solidFill>
                <a:latin typeface="Calibri"/>
                <a:ea typeface="Calibri"/>
                <a:cs typeface="Calibri"/>
                <a:sym typeface="Calibri"/>
              </a:rPr>
              <a:t> Utilized for a modular, component-based UI for rapid development </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latin typeface="Calibri"/>
                <a:ea typeface="Calibri"/>
                <a:cs typeface="Calibri"/>
                <a:sym typeface="Calibri"/>
              </a:rPr>
              <a:t>Tailwind CSS:</a:t>
            </a:r>
            <a:r>
              <a:rPr lang="en-US" sz="2000">
                <a:solidFill>
                  <a:schemeClr val="dk1"/>
                </a:solidFill>
                <a:latin typeface="Calibri"/>
                <a:ea typeface="Calibri"/>
                <a:cs typeface="Calibri"/>
                <a:sym typeface="Calibri"/>
              </a:rPr>
              <a:t> Utility-first styling to create a clean and responsive user interface.</a:t>
            </a:r>
            <a:endParaRPr sz="20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AI &amp; Automation Core</a:t>
            </a:r>
            <a:endParaRPr b="1" sz="2000">
              <a:solidFill>
                <a:schemeClr val="dk1"/>
              </a:solidFill>
              <a:latin typeface="Calibri"/>
              <a:ea typeface="Calibri"/>
              <a:cs typeface="Calibri"/>
              <a:sym typeface="Calibri"/>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latin typeface="Calibri"/>
                <a:ea typeface="Calibri"/>
                <a:cs typeface="Calibri"/>
                <a:sym typeface="Calibri"/>
              </a:rPr>
              <a:t>Google Gemini:</a:t>
            </a:r>
            <a:r>
              <a:rPr lang="en-US" sz="2000">
                <a:solidFill>
                  <a:schemeClr val="dk1"/>
                </a:solidFill>
                <a:latin typeface="Calibri"/>
                <a:ea typeface="Calibri"/>
                <a:cs typeface="Calibri"/>
                <a:sym typeface="Calibri"/>
              </a:rPr>
              <a:t> Acts as the central intelligence for interpreting natural language user queries and summarizing tool outputs.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latin typeface="Calibri"/>
                <a:ea typeface="Calibri"/>
                <a:cs typeface="Calibri"/>
                <a:sym typeface="Calibri"/>
              </a:rPr>
              <a:t>Playwright:</a:t>
            </a:r>
            <a:r>
              <a:rPr lang="en-US" sz="2000">
                <a:solidFill>
                  <a:schemeClr val="dk1"/>
                </a:solidFill>
                <a:latin typeface="Calibri"/>
                <a:ea typeface="Calibri"/>
                <a:cs typeface="Calibri"/>
                <a:sym typeface="Calibri"/>
              </a:rPr>
              <a:t> Drives the </a:t>
            </a:r>
            <a:r>
              <a:rPr b="1" lang="en-US" sz="2000">
                <a:solidFill>
                  <a:schemeClr val="dk1"/>
                </a:solidFill>
                <a:latin typeface="Calibri"/>
                <a:ea typeface="Calibri"/>
                <a:cs typeface="Calibri"/>
                <a:sym typeface="Calibri"/>
              </a:rPr>
              <a:t>Browser MCP</a:t>
            </a:r>
            <a:r>
              <a:rPr lang="en-US" sz="2000">
                <a:solidFill>
                  <a:schemeClr val="dk1"/>
                </a:solidFill>
                <a:latin typeface="Calibri"/>
                <a:ea typeface="Calibri"/>
                <a:cs typeface="Calibri"/>
                <a:sym typeface="Calibri"/>
              </a:rPr>
              <a:t> with a headless Chromium engine for safe, read-only web automation .</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latin typeface="Calibri"/>
                <a:ea typeface="Calibri"/>
                <a:cs typeface="Calibri"/>
                <a:sym typeface="Calibri"/>
              </a:rPr>
              <a:t>PyGitHub:</a:t>
            </a:r>
            <a:r>
              <a:rPr lang="en-US" sz="2000">
                <a:solidFill>
                  <a:schemeClr val="dk1"/>
                </a:solidFill>
                <a:latin typeface="Calibri"/>
                <a:ea typeface="Calibri"/>
                <a:cs typeface="Calibri"/>
                <a:sym typeface="Calibri"/>
              </a:rPr>
              <a:t> Facilitates authenticated, secure interaction with the GitHub API for repository management.</a:t>
            </a:r>
            <a:endParaRPr sz="2000">
              <a:solidFill>
                <a:schemeClr val="dk1"/>
              </a:solidFill>
              <a:latin typeface="Calibri"/>
              <a:ea typeface="Calibri"/>
              <a:cs typeface="Calibri"/>
              <a:sym typeface="Calibri"/>
            </a:endParaRPr>
          </a:p>
          <a:p>
            <a:pPr indent="0" lvl="0" marL="457200" rtl="0" algn="l">
              <a:lnSpc>
                <a:spcPct val="115000"/>
              </a:lnSpc>
              <a:spcBef>
                <a:spcPts val="1200"/>
              </a:spcBef>
              <a:spcAft>
                <a:spcPts val="0"/>
              </a:spcAft>
              <a:buClr>
                <a:schemeClr val="dk1"/>
              </a:buClr>
              <a:buSzPts val="2200"/>
              <a:buFont typeface="Arial"/>
              <a:buNone/>
            </a:pPr>
            <a:r>
              <a:t/>
            </a:r>
            <a:endParaRPr b="1" sz="1900">
              <a:solidFill>
                <a:schemeClr val="dk1"/>
              </a:solidFill>
              <a:latin typeface="Calibri"/>
              <a:ea typeface="Calibri"/>
              <a:cs typeface="Calibri"/>
              <a:sym typeface="Calibri"/>
            </a:endParaRPr>
          </a:p>
          <a:p>
            <a:pPr indent="0" lvl="0" marL="457200" marR="0" rtl="0" algn="l">
              <a:lnSpc>
                <a:spcPct val="115000"/>
              </a:lnSpc>
              <a:spcBef>
                <a:spcPts val="1200"/>
              </a:spcBef>
              <a:spcAft>
                <a:spcPts val="1200"/>
              </a:spcAft>
              <a:buClr>
                <a:srgbClr val="000000"/>
              </a:buClr>
              <a:buSzPts val="2200"/>
              <a:buFont typeface="Arial"/>
              <a:buNone/>
            </a:pPr>
            <a:r>
              <a:t/>
            </a:r>
            <a:endParaRPr b="1" sz="19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10" y="5"/>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lnSpc>
                <a:spcPct val="100000"/>
              </a:lnSpc>
              <a:spcBef>
                <a:spcPts val="0"/>
              </a:spcBef>
              <a:spcAft>
                <a:spcPts val="0"/>
              </a:spcAft>
              <a:buSzPts val="1400"/>
              <a:buNone/>
            </a:pPr>
            <a:r>
              <a:rPr lang="en-US" sz="2400"/>
              <a:t>Tools, Technologies and Languages</a:t>
            </a:r>
            <a:endParaRPr b="0"/>
          </a:p>
        </p:txBody>
      </p:sp>
      <p:sp>
        <p:nvSpPr>
          <p:cNvPr id="128" name="Google Shape;128;p18"/>
          <p:cNvSpPr txBox="1"/>
          <p:nvPr/>
        </p:nvSpPr>
        <p:spPr>
          <a:xfrm>
            <a:off x="81734" y="745961"/>
            <a:ext cx="8746800" cy="338700"/>
          </a:xfrm>
          <a:prstGeom prst="rect">
            <a:avLst/>
          </a:prstGeom>
          <a:noFill/>
          <a:ln>
            <a:noFill/>
          </a:ln>
        </p:spPr>
        <p:txBody>
          <a:bodyPr anchorCtr="0" anchor="t" bIns="45700" lIns="91425" spcFirstLastPara="1" rIns="91425" wrap="square" tIns="45700">
            <a:spAutoFit/>
          </a:bodyPr>
          <a:lstStyle/>
          <a:p>
            <a:pPr indent="0" lvl="0" marL="457200" marR="0" rtl="0" algn="l">
              <a:lnSpc>
                <a:spcPct val="115000"/>
              </a:lnSpc>
              <a:spcBef>
                <a:spcPts val="1200"/>
              </a:spcBef>
              <a:spcAft>
                <a:spcPts val="1200"/>
              </a:spcAft>
              <a:buClr>
                <a:srgbClr val="000000"/>
              </a:buClr>
              <a:buSzPts val="2200"/>
              <a:buFont typeface="Arial"/>
              <a:buNone/>
            </a:pPr>
            <a:r>
              <a:t/>
            </a:r>
            <a:endParaRPr b="1" sz="1600">
              <a:latin typeface="Calibri"/>
              <a:ea typeface="Calibri"/>
              <a:cs typeface="Calibri"/>
              <a:sym typeface="Calibri"/>
            </a:endParaRPr>
          </a:p>
        </p:txBody>
      </p:sp>
      <p:sp>
        <p:nvSpPr>
          <p:cNvPr id="129" name="Google Shape;129;p18"/>
          <p:cNvSpPr txBox="1"/>
          <p:nvPr>
            <p:ph idx="1" type="body"/>
          </p:nvPr>
        </p:nvSpPr>
        <p:spPr>
          <a:xfrm>
            <a:off x="95250" y="1056650"/>
            <a:ext cx="8949000" cy="5586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2000">
                <a:latin typeface="Calibri"/>
                <a:ea typeface="Calibri"/>
                <a:cs typeface="Calibri"/>
                <a:sym typeface="Calibri"/>
              </a:rPr>
              <a:t>Deployment &amp; Environment</a:t>
            </a:r>
            <a:endParaRPr b="1" sz="2000">
              <a:latin typeface="Calibri"/>
              <a:ea typeface="Calibri"/>
              <a:cs typeface="Calibri"/>
              <a:sym typeface="Calibri"/>
            </a:endParaRPr>
          </a:p>
          <a:p>
            <a:pPr indent="-355600" lvl="0" marL="457200" rtl="0" algn="l">
              <a:lnSpc>
                <a:spcPct val="115000"/>
              </a:lnSpc>
              <a:spcBef>
                <a:spcPts val="1200"/>
              </a:spcBef>
              <a:spcAft>
                <a:spcPts val="0"/>
              </a:spcAft>
              <a:buSzPts val="2000"/>
              <a:buChar char="●"/>
            </a:pPr>
            <a:r>
              <a:rPr b="1" lang="en-US" sz="2000">
                <a:latin typeface="Calibri"/>
                <a:ea typeface="Calibri"/>
                <a:cs typeface="Calibri"/>
                <a:sym typeface="Calibri"/>
              </a:rPr>
              <a:t>Local Execution:</a:t>
            </a:r>
            <a:r>
              <a:rPr lang="en-US" sz="2000">
                <a:latin typeface="Calibri"/>
                <a:ea typeface="Calibri"/>
                <a:cs typeface="Calibri"/>
                <a:sym typeface="Calibri"/>
              </a:rPr>
              <a:t> Designed for fully self-contained local deployment using Python virtual environments (</a:t>
            </a:r>
            <a:r>
              <a:rPr lang="en-US" sz="2000">
                <a:solidFill>
                  <a:srgbClr val="188038"/>
                </a:solidFill>
                <a:latin typeface="Calibri"/>
                <a:ea typeface="Calibri"/>
                <a:cs typeface="Calibri"/>
                <a:sym typeface="Calibri"/>
              </a:rPr>
              <a:t>.venv</a:t>
            </a:r>
            <a:r>
              <a:rPr lang="en-US" sz="2000">
                <a:latin typeface="Calibri"/>
                <a:ea typeface="Calibri"/>
                <a:cs typeface="Calibri"/>
                <a:sym typeface="Calibri"/>
              </a:rPr>
              <a:t>) for backend isolation and local Node.js servers for the frontend.</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Char char="●"/>
            </a:pPr>
            <a:r>
              <a:rPr b="1" lang="en-US" sz="2000">
                <a:latin typeface="Calibri"/>
                <a:ea typeface="Calibri"/>
                <a:cs typeface="Calibri"/>
                <a:sym typeface="Calibri"/>
              </a:rPr>
              <a:t>Version Control:</a:t>
            </a:r>
            <a:r>
              <a:rPr lang="en-US" sz="2000">
                <a:latin typeface="Calibri"/>
                <a:ea typeface="Calibri"/>
                <a:cs typeface="Calibri"/>
                <a:sym typeface="Calibri"/>
              </a:rPr>
              <a:t> Utilized </a:t>
            </a:r>
            <a:r>
              <a:rPr b="1" lang="en-US" sz="2000">
                <a:latin typeface="Calibri"/>
                <a:ea typeface="Calibri"/>
                <a:cs typeface="Calibri"/>
                <a:sym typeface="Calibri"/>
              </a:rPr>
              <a:t>GitHub</a:t>
            </a:r>
            <a:r>
              <a:rPr lang="en-US" sz="2000">
                <a:latin typeface="Calibri"/>
                <a:ea typeface="Calibri"/>
                <a:cs typeface="Calibri"/>
                <a:sym typeface="Calibri"/>
              </a:rPr>
              <a:t> for collaborative source code management, ensuring distinct tracking for backend servers and frontend logic.</a:t>
            </a:r>
            <a:endParaRPr sz="2000">
              <a:latin typeface="Calibri"/>
              <a:ea typeface="Calibri"/>
              <a:cs typeface="Calibri"/>
              <a:sym typeface="Calibri"/>
            </a:endParaRPr>
          </a:p>
          <a:p>
            <a:pPr indent="0" lvl="0" marL="0" rtl="0" algn="l">
              <a:lnSpc>
                <a:spcPct val="115000"/>
              </a:lnSpc>
              <a:spcBef>
                <a:spcPts val="1200"/>
              </a:spcBef>
              <a:spcAft>
                <a:spcPts val="0"/>
              </a:spcAft>
              <a:buNone/>
            </a:pPr>
            <a:r>
              <a:rPr b="1" lang="en-US" sz="2000">
                <a:latin typeface="Calibri"/>
                <a:ea typeface="Calibri"/>
                <a:cs typeface="Calibri"/>
                <a:sym typeface="Calibri"/>
              </a:rPr>
              <a:t>Core Technologies</a:t>
            </a:r>
            <a:endParaRPr b="1" sz="2000">
              <a:latin typeface="Calibri"/>
              <a:ea typeface="Calibri"/>
              <a:cs typeface="Calibri"/>
              <a:sym typeface="Calibri"/>
            </a:endParaRPr>
          </a:p>
          <a:p>
            <a:pPr indent="-355600" lvl="0" marL="457200" rtl="0" algn="l">
              <a:lnSpc>
                <a:spcPct val="115000"/>
              </a:lnSpc>
              <a:spcBef>
                <a:spcPts val="1200"/>
              </a:spcBef>
              <a:spcAft>
                <a:spcPts val="0"/>
              </a:spcAft>
              <a:buSzPts val="2000"/>
              <a:buChar char="●"/>
            </a:pPr>
            <a:r>
              <a:rPr b="1" lang="en-US" sz="2000">
                <a:latin typeface="Calibri"/>
                <a:ea typeface="Calibri"/>
                <a:cs typeface="Calibri"/>
                <a:sym typeface="Calibri"/>
              </a:rPr>
              <a:t>Model Context Protocol (MCP):</a:t>
            </a:r>
            <a:r>
              <a:rPr lang="en-US" sz="2000">
                <a:latin typeface="Calibri"/>
                <a:ea typeface="Calibri"/>
                <a:cs typeface="Calibri"/>
                <a:sym typeface="Calibri"/>
              </a:rPr>
              <a:t> Serves as the foundational standard for standardized tool discovery, creating a unifying layer between the AI model and external utilities .</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Char char="●"/>
            </a:pPr>
            <a:r>
              <a:rPr b="1" lang="en-US" sz="2000">
                <a:latin typeface="Calibri"/>
                <a:ea typeface="Calibri"/>
                <a:cs typeface="Calibri"/>
                <a:sym typeface="Calibri"/>
              </a:rPr>
              <a:t>Google Gemini API:</a:t>
            </a:r>
            <a:r>
              <a:rPr lang="en-US" sz="2000">
                <a:latin typeface="Calibri"/>
                <a:ea typeface="Calibri"/>
                <a:cs typeface="Calibri"/>
                <a:sym typeface="Calibri"/>
              </a:rPr>
              <a:t> Acts as the central reasoning engine, handling intent classification, dynamic tool routing, and response summarization .</a:t>
            </a:r>
            <a:endParaRPr b="1" sz="2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Dataset</a:t>
            </a:r>
            <a:endParaRPr/>
          </a:p>
        </p:txBody>
      </p:sp>
      <p:sp>
        <p:nvSpPr>
          <p:cNvPr id="135" name="Google Shape;135;p19"/>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000">
                <a:latin typeface="Calibri"/>
                <a:ea typeface="Calibri"/>
                <a:cs typeface="Calibri"/>
                <a:sym typeface="Calibri"/>
              </a:rPr>
              <a:t>Unlike traditional ML models trained on static datasets, this framework processes live, unstructured data from the user's active workflow .</a:t>
            </a:r>
            <a:endParaRPr sz="2000">
              <a:latin typeface="Calibri"/>
              <a:ea typeface="Calibri"/>
              <a:cs typeface="Calibri"/>
              <a:sym typeface="Calibri"/>
            </a:endParaRPr>
          </a:p>
          <a:p>
            <a:pPr indent="-355600" lvl="0" marL="457200" rtl="0" algn="l">
              <a:lnSpc>
                <a:spcPct val="115000"/>
              </a:lnSpc>
              <a:spcBef>
                <a:spcPts val="1200"/>
              </a:spcBef>
              <a:spcAft>
                <a:spcPts val="0"/>
              </a:spcAft>
              <a:buSzPts val="2000"/>
              <a:buFont typeface="Calibri"/>
              <a:buChar char="●"/>
            </a:pPr>
            <a:r>
              <a:rPr b="1" lang="en-US" sz="2000">
                <a:latin typeface="Calibri"/>
                <a:ea typeface="Calibri"/>
                <a:cs typeface="Calibri"/>
                <a:sym typeface="Calibri"/>
              </a:rPr>
              <a:t>Local Filesystem (Sandboxed)</a:t>
            </a:r>
            <a:r>
              <a:rPr lang="en-US" sz="2000">
                <a:latin typeface="Calibri"/>
                <a:ea typeface="Calibri"/>
                <a:cs typeface="Calibri"/>
                <a:sym typeface="Calibri"/>
              </a:rPr>
              <a:t>: Manages user-generated code files and directories securely confined within the </a:t>
            </a:r>
            <a:r>
              <a:rPr lang="en-US" sz="2000">
                <a:highlight>
                  <a:srgbClr val="E6E6E6"/>
                </a:highlight>
                <a:latin typeface="Calibri"/>
                <a:ea typeface="Calibri"/>
                <a:cs typeface="Calibri"/>
                <a:sym typeface="Calibri"/>
              </a:rPr>
              <a:t>mcp_sandbox</a:t>
            </a:r>
            <a:r>
              <a:rPr lang="en-US" sz="2000">
                <a:latin typeface="Calibri"/>
                <a:ea typeface="Calibri"/>
                <a:cs typeface="Calibri"/>
                <a:sym typeface="Calibri"/>
              </a:rPr>
              <a:t> environment to prevent unauthorized access .</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b="1" lang="en-US" sz="2000">
                <a:latin typeface="Calibri"/>
                <a:ea typeface="Calibri"/>
                <a:cs typeface="Calibri"/>
                <a:sym typeface="Calibri"/>
              </a:rPr>
              <a:t>E</a:t>
            </a:r>
            <a:r>
              <a:rPr b="1" lang="en-US" sz="2000">
                <a:latin typeface="Calibri"/>
                <a:ea typeface="Calibri"/>
                <a:cs typeface="Calibri"/>
                <a:sym typeface="Calibri"/>
              </a:rPr>
              <a:t>xternal Repositories</a:t>
            </a:r>
            <a:r>
              <a:rPr lang="en-US" sz="2000">
                <a:latin typeface="Calibri"/>
                <a:ea typeface="Calibri"/>
                <a:cs typeface="Calibri"/>
                <a:sym typeface="Calibri"/>
              </a:rPr>
              <a:t>: Fetches real-time metadata, file contents, and commit histories directly from GitHub via authenticated API calls .</a:t>
            </a:r>
            <a:endParaRPr sz="2000">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b="1" lang="en-US" sz="2000">
                <a:latin typeface="Calibri"/>
                <a:ea typeface="Calibri"/>
                <a:cs typeface="Calibri"/>
                <a:sym typeface="Calibri"/>
              </a:rPr>
              <a:t>Web Resources</a:t>
            </a:r>
            <a:r>
              <a:rPr lang="en-US" sz="2000">
                <a:latin typeface="Calibri"/>
                <a:ea typeface="Calibri"/>
                <a:cs typeface="Calibri"/>
                <a:sym typeface="Calibri"/>
              </a:rPr>
              <a:t>: Processes live search results and webpage text extracted on-demand by the Browser MCP using Playwright .</a:t>
            </a:r>
            <a:endParaRPr sz="2000">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2000">
              <a:latin typeface="Calibri"/>
              <a:ea typeface="Calibri"/>
              <a:cs typeface="Calibri"/>
              <a:sym typeface="Calibri"/>
            </a:endParaRPr>
          </a:p>
          <a:p>
            <a:pPr indent="0" lvl="0" marL="0" marR="0" rtl="0" algn="just">
              <a:lnSpc>
                <a:spcPct val="150000"/>
              </a:lnSpc>
              <a:spcBef>
                <a:spcPts val="1200"/>
              </a:spcBef>
              <a:spcAft>
                <a:spcPts val="0"/>
              </a:spcAft>
              <a:buClr>
                <a:srgbClr val="000000"/>
              </a:buClr>
              <a:buSzPts val="2000"/>
              <a:buFont typeface="Arial"/>
              <a:buNone/>
            </a:pPr>
            <a:r>
              <a:t/>
            </a:r>
            <a:endParaRPr sz="20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lnSpc>
                <a:spcPct val="100000"/>
              </a:lnSpc>
              <a:spcBef>
                <a:spcPts val="0"/>
              </a:spcBef>
              <a:spcAft>
                <a:spcPts val="0"/>
              </a:spcAft>
              <a:buClr>
                <a:schemeClr val="dk1"/>
              </a:buClr>
              <a:buSzPts val="1400"/>
              <a:buFont typeface="Arial"/>
              <a:buNone/>
            </a:pPr>
            <a:r>
              <a:rPr lang="en-US"/>
              <a:t>Implementation</a:t>
            </a:r>
            <a:endParaRPr/>
          </a:p>
        </p:txBody>
      </p:sp>
      <p:sp>
        <p:nvSpPr>
          <p:cNvPr id="141" name="Google Shape;141;p20"/>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MCP Core (The Foundation) </a:t>
            </a:r>
            <a:endParaRPr b="1"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n-US" sz="2000" u="none" cap="none" strike="noStrike">
                <a:solidFill>
                  <a:srgbClr val="000000"/>
                </a:solidFill>
                <a:latin typeface="Calibri"/>
                <a:ea typeface="Calibri"/>
                <a:cs typeface="Calibri"/>
                <a:sym typeface="Calibri"/>
              </a:rPr>
              <a:t>Role: Defines the standard </a:t>
            </a:r>
            <a:r>
              <a:rPr b="0" i="0" lang="en-US" sz="2000" u="none" cap="none" strike="noStrike">
                <a:solidFill>
                  <a:srgbClr val="000000"/>
                </a:solidFill>
                <a:highlight>
                  <a:srgbClr val="E6E6E6"/>
                </a:highlight>
                <a:latin typeface="Calibri"/>
                <a:ea typeface="Calibri"/>
                <a:cs typeface="Calibri"/>
                <a:sym typeface="Calibri"/>
              </a:rPr>
              <a:t>MCPTool</a:t>
            </a:r>
            <a:r>
              <a:rPr b="0" i="0" lang="en-US" sz="2000" u="none" cap="none" strike="noStrike">
                <a:solidFill>
                  <a:srgbClr val="000000"/>
                </a:solidFill>
                <a:latin typeface="Calibri"/>
                <a:ea typeface="Calibri"/>
                <a:cs typeface="Calibri"/>
                <a:sym typeface="Calibri"/>
              </a:rPr>
              <a:t> schema and the abstract base class </a:t>
            </a:r>
            <a:r>
              <a:rPr b="0" i="0" lang="en-US" sz="2000" u="none" cap="none" strike="noStrike">
                <a:solidFill>
                  <a:srgbClr val="000000"/>
                </a:solidFill>
                <a:highlight>
                  <a:srgbClr val="E6E6E6"/>
                </a:highlight>
                <a:latin typeface="Calibri"/>
                <a:ea typeface="Calibri"/>
                <a:cs typeface="Calibri"/>
                <a:sym typeface="Calibri"/>
              </a:rPr>
              <a:t>IMCPExternalServer </a:t>
            </a:r>
            <a:r>
              <a:rPr b="0" i="0" lang="en-US" sz="2000" u="none" cap="none" strike="noStrike">
                <a:solidFill>
                  <a:srgbClr val="000000"/>
                </a:solidFill>
                <a:latin typeface="Calibri"/>
                <a:ea typeface="Calibri"/>
                <a:cs typeface="Calibri"/>
                <a:sym typeface="Calibri"/>
              </a:rPr>
              <a:t>that all servers must inherit from.</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n-US" sz="2000" u="none" cap="none" strike="noStrike">
                <a:solidFill>
                  <a:srgbClr val="000000"/>
                </a:solidFill>
                <a:latin typeface="Calibri"/>
                <a:ea typeface="Calibri"/>
                <a:cs typeface="Calibri"/>
                <a:sym typeface="Calibri"/>
              </a:rPr>
              <a:t>Key Logic: The </a:t>
            </a:r>
            <a:r>
              <a:rPr b="0" i="0" lang="en-US" sz="2000" u="none" cap="none" strike="noStrike">
                <a:solidFill>
                  <a:srgbClr val="000000"/>
                </a:solidFill>
                <a:highlight>
                  <a:srgbClr val="E6E6E6"/>
                </a:highlight>
                <a:latin typeface="Calibri"/>
                <a:ea typeface="Calibri"/>
                <a:cs typeface="Calibri"/>
                <a:sym typeface="Calibri"/>
              </a:rPr>
              <a:t>run_tool</a:t>
            </a:r>
            <a:r>
              <a:rPr b="0" i="0" lang="en-US" sz="2000" u="none" cap="none" strike="noStrike">
                <a:solidFill>
                  <a:srgbClr val="000000"/>
                </a:solidFill>
                <a:latin typeface="Calibri"/>
                <a:ea typeface="Calibri"/>
                <a:cs typeface="Calibri"/>
                <a:sym typeface="Calibri"/>
              </a:rPr>
              <a:t> wrapper automatically handles validation and switches between sync/async execution .</a:t>
            </a:r>
            <a:endParaRPr b="0" i="0" sz="2000" u="none" cap="none" strike="noStrike">
              <a:solidFill>
                <a:srgbClr val="000000"/>
              </a:solidFill>
              <a:latin typeface="Calibri"/>
              <a:ea typeface="Calibri"/>
              <a:cs typeface="Calibri"/>
              <a:sym typeface="Calibri"/>
            </a:endParaRPr>
          </a:p>
          <a:p>
            <a:pPr indent="0" lvl="0" marL="457200" marR="0" rtl="0" algn="l">
              <a:lnSpc>
                <a:spcPct val="100000"/>
              </a:lnSpc>
              <a:spcBef>
                <a:spcPts val="1200"/>
              </a:spcBef>
              <a:spcAft>
                <a:spcPts val="120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pic>
        <p:nvPicPr>
          <p:cNvPr id="142" name="Google Shape;142;p20"/>
          <p:cNvPicPr preferRelativeResize="0"/>
          <p:nvPr/>
        </p:nvPicPr>
        <p:blipFill rotWithShape="1">
          <a:blip r:embed="rId3">
            <a:alphaModFix/>
          </a:blip>
          <a:srcRect b="0" l="0" r="0" t="0"/>
          <a:stretch/>
        </p:blipFill>
        <p:spPr>
          <a:xfrm>
            <a:off x="409975" y="3340350"/>
            <a:ext cx="8020050" cy="2743200"/>
          </a:xfrm>
          <a:prstGeom prst="rect">
            <a:avLst/>
          </a:prstGeom>
          <a:noFill/>
          <a:ln>
            <a:noFill/>
          </a:ln>
        </p:spPr>
      </p:pic>
      <p:sp>
        <p:nvSpPr>
          <p:cNvPr id="143" name="Google Shape;143;p20"/>
          <p:cNvSpPr txBox="1"/>
          <p:nvPr/>
        </p:nvSpPr>
        <p:spPr>
          <a:xfrm>
            <a:off x="1009075" y="6182650"/>
            <a:ext cx="7278300" cy="46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1" lang="en-US" sz="1900" u="none" cap="none" strike="noStrike">
                <a:solidFill>
                  <a:schemeClr val="dk1"/>
                </a:solidFill>
                <a:latin typeface="Calibri"/>
                <a:ea typeface="Calibri"/>
                <a:cs typeface="Calibri"/>
                <a:sym typeface="Calibri"/>
              </a:rPr>
              <a:t>Pseudocode Figure 1 </a:t>
            </a:r>
            <a:r>
              <a:rPr b="0" i="1" lang="en-US" sz="1900" u="none" cap="none" strike="noStrike">
                <a:solidFill>
                  <a:schemeClr val="dk1"/>
                </a:solidFill>
                <a:latin typeface="Calibri"/>
                <a:ea typeface="Calibri"/>
                <a:cs typeface="Calibri"/>
                <a:sym typeface="Calibri"/>
              </a:rPr>
              <a:t>: MCP Core Implementation</a:t>
            </a:r>
            <a:endParaRPr b="0" i="1" sz="19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lnSpc>
                <a:spcPct val="100000"/>
              </a:lnSpc>
              <a:spcBef>
                <a:spcPts val="0"/>
              </a:spcBef>
              <a:spcAft>
                <a:spcPts val="0"/>
              </a:spcAft>
              <a:buClr>
                <a:schemeClr val="dk1"/>
              </a:buClr>
              <a:buSzPts val="1400"/>
              <a:buFont typeface="Arial"/>
              <a:buNone/>
            </a:pPr>
            <a:r>
              <a:rPr lang="en-US"/>
              <a:t>Implementation</a:t>
            </a:r>
            <a:endParaRPr/>
          </a:p>
        </p:txBody>
      </p:sp>
      <p:sp>
        <p:nvSpPr>
          <p:cNvPr id="149" name="Google Shape;149;p21"/>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Host MCP Server (The Orchestrator) </a:t>
            </a:r>
            <a:endParaRPr b="1"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Role: The "Brain" of the system. It initializes connections to all tools and uses the LLM to route user queries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Key Logic: The </a:t>
            </a:r>
            <a:r>
              <a:rPr b="0" i="0" lang="en-US" sz="2000" u="none" cap="none" strike="noStrike">
                <a:solidFill>
                  <a:srgbClr val="000000"/>
                </a:solidFill>
                <a:highlight>
                  <a:srgbClr val="E6E6E6"/>
                </a:highlight>
                <a:latin typeface="Calibri"/>
                <a:ea typeface="Calibri"/>
                <a:cs typeface="Calibri"/>
                <a:sym typeface="Calibri"/>
              </a:rPr>
              <a:t>process_user_query</a:t>
            </a:r>
            <a:r>
              <a:rPr b="0" i="0" lang="en-US" sz="2000" u="none" cap="none" strike="noStrike">
                <a:solidFill>
                  <a:srgbClr val="000000"/>
                </a:solidFill>
                <a:latin typeface="Calibri"/>
                <a:ea typeface="Calibri"/>
                <a:cs typeface="Calibri"/>
                <a:sym typeface="Calibri"/>
              </a:rPr>
              <a:t> pipeline: Intent -&gt; Tool Selection -&gt; Execution -&gt; Summarization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457200" marR="0" rtl="0" algn="l">
              <a:lnSpc>
                <a:spcPct val="100000"/>
              </a:lnSpc>
              <a:spcBef>
                <a:spcPts val="1200"/>
              </a:spcBef>
              <a:spcAft>
                <a:spcPts val="120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pic>
        <p:nvPicPr>
          <p:cNvPr id="150" name="Google Shape;150;p21"/>
          <p:cNvPicPr preferRelativeResize="0"/>
          <p:nvPr/>
        </p:nvPicPr>
        <p:blipFill rotWithShape="1">
          <a:blip r:embed="rId3">
            <a:alphaModFix/>
          </a:blip>
          <a:srcRect b="0" l="0" r="0" t="0"/>
          <a:stretch/>
        </p:blipFill>
        <p:spPr>
          <a:xfrm>
            <a:off x="561975" y="3029863"/>
            <a:ext cx="8020050" cy="3152775"/>
          </a:xfrm>
          <a:prstGeom prst="rect">
            <a:avLst/>
          </a:prstGeom>
          <a:noFill/>
          <a:ln>
            <a:noFill/>
          </a:ln>
        </p:spPr>
      </p:pic>
      <p:sp>
        <p:nvSpPr>
          <p:cNvPr id="151" name="Google Shape;151;p21"/>
          <p:cNvSpPr txBox="1"/>
          <p:nvPr/>
        </p:nvSpPr>
        <p:spPr>
          <a:xfrm>
            <a:off x="1009075" y="6182650"/>
            <a:ext cx="7278300" cy="46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1" lang="en-US" sz="1900" u="none" cap="none" strike="noStrike">
                <a:solidFill>
                  <a:schemeClr val="dk1"/>
                </a:solidFill>
                <a:latin typeface="Calibri"/>
                <a:ea typeface="Calibri"/>
                <a:cs typeface="Calibri"/>
                <a:sym typeface="Calibri"/>
              </a:rPr>
              <a:t>Pseudocode Figure 2</a:t>
            </a:r>
            <a:r>
              <a:rPr b="0" i="1" lang="en-US" sz="1900" u="none" cap="none" strike="noStrike">
                <a:solidFill>
                  <a:schemeClr val="dk1"/>
                </a:solidFill>
                <a:latin typeface="Calibri"/>
                <a:ea typeface="Calibri"/>
                <a:cs typeface="Calibri"/>
                <a:sym typeface="Calibri"/>
              </a:rPr>
              <a:t> : Host MCP Server Implementation</a:t>
            </a:r>
            <a:endParaRPr b="0" i="1" sz="19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lnSpc>
                <a:spcPct val="100000"/>
              </a:lnSpc>
              <a:spcBef>
                <a:spcPts val="0"/>
              </a:spcBef>
              <a:spcAft>
                <a:spcPts val="0"/>
              </a:spcAft>
              <a:buClr>
                <a:schemeClr val="dk1"/>
              </a:buClr>
              <a:buSzPts val="1400"/>
              <a:buFont typeface="Arial"/>
              <a:buNone/>
            </a:pPr>
            <a:r>
              <a:rPr lang="en-US"/>
              <a:t>Implementation</a:t>
            </a:r>
            <a:endParaRPr/>
          </a:p>
        </p:txBody>
      </p:sp>
      <p:sp>
        <p:nvSpPr>
          <p:cNvPr id="157" name="Google Shape;157;p22"/>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Filesystem MCP (Secure Sandbox) </a:t>
            </a:r>
            <a:endParaRPr b="1"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Role: Manages local files safely. Enforces strict isolation to the </a:t>
            </a:r>
            <a:r>
              <a:rPr b="0" i="0" lang="en-US" sz="2000" u="none" cap="none" strike="noStrike">
                <a:solidFill>
                  <a:srgbClr val="000000"/>
                </a:solidFill>
                <a:highlight>
                  <a:srgbClr val="E6E6E6"/>
                </a:highlight>
                <a:latin typeface="Calibri"/>
                <a:ea typeface="Calibri"/>
                <a:cs typeface="Calibri"/>
                <a:sym typeface="Calibri"/>
              </a:rPr>
              <a:t>mcp_sandbox</a:t>
            </a:r>
            <a:r>
              <a:rPr b="0" i="0" lang="en-US" sz="2000" u="none" cap="none" strike="noStrike">
                <a:solidFill>
                  <a:srgbClr val="000000"/>
                </a:solidFill>
                <a:latin typeface="Calibri"/>
                <a:ea typeface="Calibri"/>
                <a:cs typeface="Calibri"/>
                <a:sym typeface="Calibri"/>
              </a:rPr>
              <a:t> directory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Key Logic: The </a:t>
            </a:r>
            <a:r>
              <a:rPr b="0" i="0" lang="en-US" sz="2000" u="none" cap="none" strike="noStrike">
                <a:solidFill>
                  <a:srgbClr val="000000"/>
                </a:solidFill>
                <a:highlight>
                  <a:srgbClr val="E6E6E6"/>
                </a:highlight>
                <a:latin typeface="Calibri"/>
                <a:ea typeface="Calibri"/>
                <a:cs typeface="Calibri"/>
                <a:sym typeface="Calibri"/>
              </a:rPr>
              <a:t>_get_safe_path</a:t>
            </a:r>
            <a:r>
              <a:rPr b="0" i="0" lang="en-US" sz="2000" u="none" cap="none" strike="noStrike">
                <a:solidFill>
                  <a:srgbClr val="000000"/>
                </a:solidFill>
                <a:latin typeface="Calibri"/>
                <a:ea typeface="Calibri"/>
                <a:cs typeface="Calibri"/>
                <a:sym typeface="Calibri"/>
              </a:rPr>
              <a:t> function is the security gatekeeper, blocking any path traversal attacks </a:t>
            </a:r>
            <a:r>
              <a:rPr b="0" i="0" lang="en-US" sz="2000" u="none" cap="none" strike="noStrike">
                <a:solidFill>
                  <a:srgbClr val="000000"/>
                </a:solidFill>
                <a:highlight>
                  <a:srgbClr val="E6E6E6"/>
                </a:highlight>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457200" marR="0" rtl="0" algn="l">
              <a:lnSpc>
                <a:spcPct val="100000"/>
              </a:lnSpc>
              <a:spcBef>
                <a:spcPts val="1200"/>
              </a:spcBef>
              <a:spcAft>
                <a:spcPts val="120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158" name="Google Shape;158;p22"/>
          <p:cNvSpPr txBox="1"/>
          <p:nvPr/>
        </p:nvSpPr>
        <p:spPr>
          <a:xfrm>
            <a:off x="1009075" y="6182650"/>
            <a:ext cx="7278300" cy="46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1" lang="en-US" sz="1900" u="none" cap="none" strike="noStrike">
                <a:solidFill>
                  <a:schemeClr val="dk1"/>
                </a:solidFill>
                <a:latin typeface="Calibri"/>
                <a:ea typeface="Calibri"/>
                <a:cs typeface="Calibri"/>
                <a:sym typeface="Calibri"/>
              </a:rPr>
              <a:t>Pseudocode Figure 3 </a:t>
            </a:r>
            <a:r>
              <a:rPr b="0" i="1" lang="en-US" sz="1900" u="none" cap="none" strike="noStrike">
                <a:solidFill>
                  <a:schemeClr val="dk1"/>
                </a:solidFill>
                <a:latin typeface="Calibri"/>
                <a:ea typeface="Calibri"/>
                <a:cs typeface="Calibri"/>
                <a:sym typeface="Calibri"/>
              </a:rPr>
              <a:t>: FileSystem MCP Server Implementation</a:t>
            </a:r>
            <a:endParaRPr b="0" i="1" sz="1900" u="none" cap="none" strike="noStrike">
              <a:solidFill>
                <a:schemeClr val="dk1"/>
              </a:solidFill>
              <a:latin typeface="Calibri"/>
              <a:ea typeface="Calibri"/>
              <a:cs typeface="Calibri"/>
              <a:sym typeface="Calibri"/>
            </a:endParaRPr>
          </a:p>
        </p:txBody>
      </p:sp>
      <p:pic>
        <p:nvPicPr>
          <p:cNvPr id="159" name="Google Shape;159;p22"/>
          <p:cNvPicPr preferRelativeResize="0"/>
          <p:nvPr/>
        </p:nvPicPr>
        <p:blipFill rotWithShape="1">
          <a:blip r:embed="rId3">
            <a:alphaModFix/>
          </a:blip>
          <a:srcRect b="0" l="0" r="0" t="0"/>
          <a:stretch/>
        </p:blipFill>
        <p:spPr>
          <a:xfrm>
            <a:off x="585063" y="3291763"/>
            <a:ext cx="8048625" cy="214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5"/>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a:t>Outline</a:t>
            </a:r>
            <a:endParaRPr/>
          </a:p>
        </p:txBody>
      </p:sp>
      <p:sp>
        <p:nvSpPr>
          <p:cNvPr id="41" name="Google Shape;41;p5"/>
          <p:cNvSpPr txBox="1"/>
          <p:nvPr/>
        </p:nvSpPr>
        <p:spPr>
          <a:xfrm>
            <a:off x="77118" y="763731"/>
            <a:ext cx="4153500" cy="5794800"/>
          </a:xfrm>
          <a:prstGeom prst="rect">
            <a:avLst/>
          </a:prstGeom>
          <a:noFill/>
          <a:ln>
            <a:noFill/>
          </a:ln>
        </p:spPr>
        <p:txBody>
          <a:bodyPr anchorCtr="0" anchor="t" bIns="45700" lIns="91425" spcFirstLastPara="1" rIns="91425" wrap="square" tIns="45700">
            <a:noAutofit/>
          </a:bodyPr>
          <a:lstStyle/>
          <a:p>
            <a:pPr indent="-261938" lvl="0" marL="357188" marR="0" rtl="0" algn="just">
              <a:lnSpc>
                <a:spcPct val="140000"/>
              </a:lnSpc>
              <a:spcBef>
                <a:spcPts val="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Introduction</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Problem Statement</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Objectives</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Literature Review</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Work Done (after Mid-Term Evaluation)</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Project Design</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Tools, Technologies and Languages</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Dataset</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Implementation</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Experimental Results and Evaluation</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Key Learnings</a:t>
            </a:r>
            <a:endParaRPr b="0" i="0" sz="1400" u="none" cap="none" strike="noStrike">
              <a:solidFill>
                <a:srgbClr val="000000"/>
              </a:solidFill>
              <a:latin typeface="Arial"/>
              <a:ea typeface="Arial"/>
              <a:cs typeface="Arial"/>
              <a:sym typeface="Arial"/>
            </a:endParaRPr>
          </a:p>
          <a:p>
            <a:pPr indent="-261936" lvl="0" marL="357187"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Work Contribution and Attendance</a:t>
            </a:r>
            <a:endParaRPr b="0" i="0" sz="1400" u="none" cap="none" strike="noStrike">
              <a:solidFill>
                <a:srgbClr val="000000"/>
              </a:solidFill>
              <a:latin typeface="Arial"/>
              <a:ea typeface="Arial"/>
              <a:cs typeface="Arial"/>
              <a:sym typeface="Arial"/>
            </a:endParaRPr>
          </a:p>
          <a:p>
            <a:pPr indent="-261936" lvl="0" marL="357187"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Supervisor Interactions</a:t>
            </a:r>
            <a:endParaRPr b="0" i="0" sz="1400" u="none" cap="none" strike="noStrike">
              <a:solidFill>
                <a:srgbClr val="000000"/>
              </a:solidFill>
              <a:latin typeface="Arial"/>
              <a:ea typeface="Arial"/>
              <a:cs typeface="Arial"/>
              <a:sym typeface="Arial"/>
            </a:endParaRPr>
          </a:p>
          <a:p>
            <a:pPr indent="-134938" lvl="0" marL="357188" marR="0" rtl="0" algn="just">
              <a:lnSpc>
                <a:spcPct val="140000"/>
              </a:lnSpc>
              <a:spcBef>
                <a:spcPts val="560"/>
              </a:spcBef>
              <a:spcAft>
                <a:spcPts val="0"/>
              </a:spcAft>
              <a:buClr>
                <a:schemeClr val="dk1"/>
              </a:buClr>
              <a:buSzPts val="20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50000"/>
              </a:lnSpc>
              <a:spcBef>
                <a:spcPts val="560"/>
              </a:spcBef>
              <a:spcAft>
                <a:spcPts val="0"/>
              </a:spcAft>
              <a:buClr>
                <a:schemeClr val="dk1"/>
              </a:buClr>
              <a:buSzPts val="20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sp>
        <p:nvSpPr>
          <p:cNvPr id="42" name="Google Shape;42;p5"/>
          <p:cNvSpPr txBox="1"/>
          <p:nvPr/>
        </p:nvSpPr>
        <p:spPr>
          <a:xfrm>
            <a:off x="5233012" y="804231"/>
            <a:ext cx="3833872" cy="5794873"/>
          </a:xfrm>
          <a:prstGeom prst="rect">
            <a:avLst/>
          </a:prstGeom>
          <a:noFill/>
          <a:ln>
            <a:noFill/>
          </a:ln>
        </p:spPr>
        <p:txBody>
          <a:bodyPr anchorCtr="0" anchor="t" bIns="45700" lIns="91425" spcFirstLastPara="1" rIns="91425" wrap="square" tIns="45700">
            <a:noAutofit/>
          </a:bodyPr>
          <a:lstStyle/>
          <a:p>
            <a:pPr indent="-261938" lvl="0" marL="357188" marR="0" rtl="0" algn="just">
              <a:lnSpc>
                <a:spcPct val="140000"/>
              </a:lnSpc>
              <a:spcBef>
                <a:spcPts val="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Future Work</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Project Plan</a:t>
            </a:r>
            <a:endParaRPr b="0" i="0" sz="1400" u="none" cap="none" strike="noStrike">
              <a:solidFill>
                <a:srgbClr val="000000"/>
              </a:solidFill>
              <a:latin typeface="Arial"/>
              <a:ea typeface="Arial"/>
              <a:cs typeface="Arial"/>
              <a:sym typeface="Arial"/>
            </a:endParaRPr>
          </a:p>
          <a:p>
            <a:pPr indent="-261938" lvl="0" marL="357188" marR="0" rtl="0" algn="just">
              <a:lnSpc>
                <a:spcPct val="140000"/>
              </a:lnSpc>
              <a:spcBef>
                <a:spcPts val="560"/>
              </a:spcBef>
              <a:spcAft>
                <a:spcPts val="0"/>
              </a:spcAft>
              <a:buClr>
                <a:schemeClr val="dk1"/>
              </a:buClr>
              <a:buSzPts val="2000"/>
              <a:buFont typeface="Arial"/>
              <a:buChar char="•"/>
            </a:pPr>
            <a:r>
              <a:rPr b="0" i="0" lang="en-US" sz="1600" u="none" cap="none" strike="noStrike">
                <a:solidFill>
                  <a:schemeClr val="dk1"/>
                </a:solidFill>
                <a:latin typeface="Helvetica Neue"/>
                <a:ea typeface="Helvetica Neue"/>
                <a:cs typeface="Helvetica Neue"/>
                <a:sym typeface="Helvetica Neue"/>
              </a:rPr>
              <a:t>References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560"/>
              </a:spcBef>
              <a:spcAft>
                <a:spcPts val="0"/>
              </a:spcAft>
              <a:buClr>
                <a:schemeClr val="dk1"/>
              </a:buClr>
              <a:buSzPts val="20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lnSpc>
                <a:spcPct val="100000"/>
              </a:lnSpc>
              <a:spcBef>
                <a:spcPts val="0"/>
              </a:spcBef>
              <a:spcAft>
                <a:spcPts val="0"/>
              </a:spcAft>
              <a:buClr>
                <a:schemeClr val="dk1"/>
              </a:buClr>
              <a:buSzPts val="1400"/>
              <a:buFont typeface="Arial"/>
              <a:buNone/>
            </a:pPr>
            <a:r>
              <a:rPr lang="en-US"/>
              <a:t>Implementation</a:t>
            </a:r>
            <a:endParaRPr/>
          </a:p>
        </p:txBody>
      </p:sp>
      <p:sp>
        <p:nvSpPr>
          <p:cNvPr id="165" name="Google Shape;165;p23"/>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Browser MCP (Automation) </a:t>
            </a:r>
            <a:endParaRPr b="1"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Role:</a:t>
            </a:r>
            <a:r>
              <a:rPr b="0" i="0" lang="en-US" sz="2000" u="none" cap="none" strike="noStrike">
                <a:solidFill>
                  <a:schemeClr val="dk1"/>
                </a:solidFill>
                <a:latin typeface="Calibri"/>
                <a:ea typeface="Calibri"/>
                <a:cs typeface="Calibri"/>
                <a:sym typeface="Calibri"/>
              </a:rPr>
              <a:t> Performs safe, read-only web research. Blocks unsafe URLs (like </a:t>
            </a:r>
            <a:r>
              <a:rPr b="0" i="0" lang="en-US" sz="2000" u="none" cap="none" strike="noStrike">
                <a:solidFill>
                  <a:srgbClr val="188038"/>
                </a:solidFill>
                <a:latin typeface="Calibri"/>
                <a:ea typeface="Calibri"/>
                <a:cs typeface="Calibri"/>
                <a:sym typeface="Calibri"/>
              </a:rPr>
              <a:t>localhost</a:t>
            </a:r>
            <a:r>
              <a:rPr b="0" i="0" lang="en-US" sz="2000" u="none" cap="none" strike="noStrike">
                <a:solidFill>
                  <a:schemeClr val="dk1"/>
                </a:solidFill>
                <a:latin typeface="Calibri"/>
                <a:ea typeface="Calibri"/>
                <a:cs typeface="Calibri"/>
                <a:sym typeface="Calibri"/>
              </a:rPr>
              <a:t>) to prevent SSRF attacks .</a:t>
            </a:r>
            <a:endParaRPr b="0" i="0" sz="2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Key Logic:</a:t>
            </a:r>
            <a:r>
              <a:rPr b="0" i="0" lang="en-US" sz="2000" u="none" cap="none" strike="noStrike">
                <a:solidFill>
                  <a:schemeClr val="dk1"/>
                </a:solidFill>
                <a:latin typeface="Calibri"/>
                <a:ea typeface="Calibri"/>
                <a:cs typeface="Calibri"/>
                <a:sym typeface="Calibri"/>
              </a:rPr>
              <a:t> Uses a shared </a:t>
            </a:r>
            <a:r>
              <a:rPr b="0" i="0" lang="en-US" sz="2000" u="none" cap="none" strike="noStrike">
                <a:solidFill>
                  <a:srgbClr val="188038"/>
                </a:solidFill>
                <a:latin typeface="Calibri"/>
                <a:ea typeface="Calibri"/>
                <a:cs typeface="Calibri"/>
                <a:sym typeface="Calibri"/>
              </a:rPr>
              <a:t>BrowserManager</a:t>
            </a:r>
            <a:r>
              <a:rPr b="0" i="0" lang="en-US" sz="2000" u="none" cap="none" strike="noStrike">
                <a:solidFill>
                  <a:schemeClr val="dk1"/>
                </a:solidFill>
                <a:latin typeface="Calibri"/>
                <a:ea typeface="Calibri"/>
                <a:cs typeface="Calibri"/>
                <a:sym typeface="Calibri"/>
              </a:rPr>
              <a:t> to reuse the Playwright instance for speed </a:t>
            </a:r>
            <a:endParaRPr b="0" i="0" sz="2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457200" marR="0" rtl="0" algn="l">
              <a:lnSpc>
                <a:spcPct val="100000"/>
              </a:lnSpc>
              <a:spcBef>
                <a:spcPts val="1200"/>
              </a:spcBef>
              <a:spcAft>
                <a:spcPts val="120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166" name="Google Shape;166;p23"/>
          <p:cNvSpPr txBox="1"/>
          <p:nvPr/>
        </p:nvSpPr>
        <p:spPr>
          <a:xfrm>
            <a:off x="1009075" y="6182650"/>
            <a:ext cx="7278300" cy="46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1" lang="en-US" sz="1900" u="none" cap="none" strike="noStrike">
                <a:solidFill>
                  <a:schemeClr val="dk1"/>
                </a:solidFill>
                <a:latin typeface="Calibri"/>
                <a:ea typeface="Calibri"/>
                <a:cs typeface="Calibri"/>
                <a:sym typeface="Calibri"/>
              </a:rPr>
              <a:t>Pseudocode Figure 4</a:t>
            </a:r>
            <a:r>
              <a:rPr b="0" i="1" lang="en-US" sz="1900" u="none" cap="none" strike="noStrike">
                <a:solidFill>
                  <a:schemeClr val="dk1"/>
                </a:solidFill>
                <a:latin typeface="Calibri"/>
                <a:ea typeface="Calibri"/>
                <a:cs typeface="Calibri"/>
                <a:sym typeface="Calibri"/>
              </a:rPr>
              <a:t> : Browser MCP Server Implementation</a:t>
            </a:r>
            <a:endParaRPr b="0" i="1" sz="1900" u="none" cap="none" strike="noStrike">
              <a:solidFill>
                <a:schemeClr val="dk1"/>
              </a:solidFill>
              <a:latin typeface="Calibri"/>
              <a:ea typeface="Calibri"/>
              <a:cs typeface="Calibri"/>
              <a:sym typeface="Calibri"/>
            </a:endParaRPr>
          </a:p>
        </p:txBody>
      </p:sp>
      <p:pic>
        <p:nvPicPr>
          <p:cNvPr id="167" name="Google Shape;167;p23"/>
          <p:cNvPicPr preferRelativeResize="0"/>
          <p:nvPr/>
        </p:nvPicPr>
        <p:blipFill rotWithShape="1">
          <a:blip r:embed="rId3">
            <a:alphaModFix/>
          </a:blip>
          <a:srcRect b="0" l="0" r="0" t="0"/>
          <a:stretch/>
        </p:blipFill>
        <p:spPr>
          <a:xfrm>
            <a:off x="638200" y="2738550"/>
            <a:ext cx="8020050" cy="3143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lnSpc>
                <a:spcPct val="100000"/>
              </a:lnSpc>
              <a:spcBef>
                <a:spcPts val="0"/>
              </a:spcBef>
              <a:spcAft>
                <a:spcPts val="0"/>
              </a:spcAft>
              <a:buClr>
                <a:schemeClr val="dk1"/>
              </a:buClr>
              <a:buSzPts val="1400"/>
              <a:buFont typeface="Arial"/>
              <a:buNone/>
            </a:pPr>
            <a:r>
              <a:rPr lang="en-US"/>
              <a:t>Implementation</a:t>
            </a:r>
            <a:endParaRPr/>
          </a:p>
        </p:txBody>
      </p:sp>
      <p:sp>
        <p:nvSpPr>
          <p:cNvPr id="173" name="Google Shape;173;p24"/>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GitHub MCP (Repository Access)</a:t>
            </a:r>
            <a:endParaRPr b="1" i="0" sz="2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n-US" sz="2000" u="none" cap="none" strike="noStrike">
                <a:solidFill>
                  <a:srgbClr val="000000"/>
                </a:solidFill>
                <a:latin typeface="Calibri"/>
                <a:ea typeface="Calibri"/>
                <a:cs typeface="Calibri"/>
                <a:sym typeface="Calibri"/>
              </a:rPr>
              <a:t>Role: Interacts with GitHub repositories via API. Handles authentication and base64 decoding transparently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n-US" sz="2000" u="none" cap="none" strike="noStrike">
                <a:solidFill>
                  <a:srgbClr val="000000"/>
                </a:solidFill>
                <a:latin typeface="Calibri"/>
                <a:ea typeface="Calibri"/>
                <a:cs typeface="Calibri"/>
                <a:sym typeface="Calibri"/>
              </a:rPr>
              <a:t>Key Logic: The </a:t>
            </a:r>
            <a:r>
              <a:rPr b="0" i="0" lang="en-US" sz="2000" u="none" cap="none" strike="noStrike">
                <a:solidFill>
                  <a:srgbClr val="000000"/>
                </a:solidFill>
                <a:highlight>
                  <a:srgbClr val="E6E6E6"/>
                </a:highlight>
                <a:latin typeface="Calibri"/>
                <a:ea typeface="Calibri"/>
                <a:cs typeface="Calibri"/>
                <a:sym typeface="Calibri"/>
              </a:rPr>
              <a:t>read_file</a:t>
            </a:r>
            <a:r>
              <a:rPr b="0" i="0" lang="en-US" sz="2000" u="none" cap="none" strike="noStrike">
                <a:solidFill>
                  <a:srgbClr val="000000"/>
                </a:solidFill>
                <a:latin typeface="Calibri"/>
                <a:ea typeface="Calibri"/>
                <a:cs typeface="Calibri"/>
                <a:sym typeface="Calibri"/>
              </a:rPr>
              <a:t> tool fetches content via the API and decodes it for the LLM .</a:t>
            </a:r>
            <a:endParaRPr b="0" i="0" sz="2000" u="none" cap="none" strike="noStrike">
              <a:solidFill>
                <a:srgbClr val="000000"/>
              </a:solidFill>
              <a:latin typeface="Calibri"/>
              <a:ea typeface="Calibri"/>
              <a:cs typeface="Calibri"/>
              <a:sym typeface="Calibri"/>
            </a:endParaRPr>
          </a:p>
          <a:p>
            <a:pPr indent="0" lvl="0" marL="457200" marR="0" rtl="0" algn="l">
              <a:lnSpc>
                <a:spcPct val="100000"/>
              </a:lnSpc>
              <a:spcBef>
                <a:spcPts val="1200"/>
              </a:spcBef>
              <a:spcAft>
                <a:spcPts val="120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174" name="Google Shape;174;p24"/>
          <p:cNvSpPr txBox="1"/>
          <p:nvPr/>
        </p:nvSpPr>
        <p:spPr>
          <a:xfrm>
            <a:off x="1009075" y="6182650"/>
            <a:ext cx="7278300" cy="46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1" lang="en-US" sz="1900" u="none" cap="none" strike="noStrike">
                <a:solidFill>
                  <a:schemeClr val="dk1"/>
                </a:solidFill>
                <a:latin typeface="Calibri"/>
                <a:ea typeface="Calibri"/>
                <a:cs typeface="Calibri"/>
                <a:sym typeface="Calibri"/>
              </a:rPr>
              <a:t>Pseudocode Figure 5</a:t>
            </a:r>
            <a:r>
              <a:rPr b="0" i="1" lang="en-US" sz="1900" u="none" cap="none" strike="noStrike">
                <a:solidFill>
                  <a:schemeClr val="dk1"/>
                </a:solidFill>
                <a:latin typeface="Calibri"/>
                <a:ea typeface="Calibri"/>
                <a:cs typeface="Calibri"/>
                <a:sym typeface="Calibri"/>
              </a:rPr>
              <a:t> : Github MCP Server Implementation</a:t>
            </a:r>
            <a:endParaRPr b="0" i="1" sz="1900" u="none" cap="none" strike="noStrike">
              <a:solidFill>
                <a:schemeClr val="dk1"/>
              </a:solidFill>
              <a:latin typeface="Calibri"/>
              <a:ea typeface="Calibri"/>
              <a:cs typeface="Calibri"/>
              <a:sym typeface="Calibri"/>
            </a:endParaRPr>
          </a:p>
        </p:txBody>
      </p:sp>
      <p:pic>
        <p:nvPicPr>
          <p:cNvPr id="175" name="Google Shape;175;p24"/>
          <p:cNvPicPr preferRelativeResize="0"/>
          <p:nvPr/>
        </p:nvPicPr>
        <p:blipFill rotWithShape="1">
          <a:blip r:embed="rId3">
            <a:alphaModFix/>
          </a:blip>
          <a:srcRect b="0" l="0" r="0" t="0"/>
          <a:stretch/>
        </p:blipFill>
        <p:spPr>
          <a:xfrm>
            <a:off x="545500" y="2744450"/>
            <a:ext cx="8020050" cy="320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Experimental Results and Evaluation</a:t>
            </a:r>
            <a:endParaRPr/>
          </a:p>
        </p:txBody>
      </p:sp>
      <p:sp>
        <p:nvSpPr>
          <p:cNvPr id="181" name="Google Shape;181;p25"/>
          <p:cNvSpPr txBox="1"/>
          <p:nvPr/>
        </p:nvSpPr>
        <p:spPr>
          <a:xfrm>
            <a:off x="164725" y="724550"/>
            <a:ext cx="8328600" cy="315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System Initialization</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chemeClr val="dk1"/>
              </a:buClr>
              <a:buSzPts val="1100"/>
              <a:buFont typeface="Arial"/>
              <a:buNone/>
            </a:pPr>
            <a:r>
              <a:rPr b="1" i="0" lang="en-US" sz="2000" u="none" cap="none" strike="noStrike">
                <a:solidFill>
                  <a:schemeClr val="dk1"/>
                </a:solidFill>
                <a:latin typeface="Calibri"/>
                <a:ea typeface="Calibri"/>
                <a:cs typeface="Calibri"/>
                <a:sym typeface="Calibri"/>
              </a:rPr>
              <a:t>Successful Orchestration:</a:t>
            </a:r>
            <a:r>
              <a:rPr b="0" i="0" lang="en-US" sz="2000" u="none" cap="none" strike="noStrike">
                <a:solidFill>
                  <a:schemeClr val="dk1"/>
                </a:solidFill>
                <a:latin typeface="Calibri"/>
                <a:ea typeface="Calibri"/>
                <a:cs typeface="Calibri"/>
                <a:sym typeface="Calibri"/>
              </a:rPr>
              <a:t> The Host MCP Server successfully initialized the FastAPI backend, establishing connections with the Google Gemini API for intent analysis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chemeClr val="dk1"/>
              </a:buClr>
              <a:buSzPts val="1100"/>
              <a:buFont typeface="Arial"/>
              <a:buNone/>
            </a:pPr>
            <a:r>
              <a:rPr b="1" i="0" lang="en-US" sz="2000" u="none" cap="none" strike="noStrike">
                <a:solidFill>
                  <a:schemeClr val="dk1"/>
                </a:solidFill>
                <a:latin typeface="Calibri"/>
                <a:ea typeface="Calibri"/>
                <a:cs typeface="Calibri"/>
                <a:sym typeface="Calibri"/>
              </a:rPr>
              <a:t>Tool Registration:</a:t>
            </a:r>
            <a:r>
              <a:rPr b="0" i="0" lang="en-US" sz="2000" u="none" cap="none" strike="noStrike">
                <a:solidFill>
                  <a:schemeClr val="dk1"/>
                </a:solidFill>
                <a:latin typeface="Calibri"/>
                <a:ea typeface="Calibri"/>
                <a:cs typeface="Calibri"/>
                <a:sym typeface="Calibri"/>
              </a:rPr>
              <a:t> All three capability modules: Filesystem (Sandboxed), Browser (Playwright), and GitHub (PyGithub) were correctly loaded and registered, confirming the modular architecture is operational .</a:t>
            </a:r>
            <a:endParaRPr b="0" i="0" sz="2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120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pic>
        <p:nvPicPr>
          <p:cNvPr id="182" name="Google Shape;182;p25" title="Screenshot 2025-12-06 141514.png"/>
          <p:cNvPicPr preferRelativeResize="0"/>
          <p:nvPr/>
        </p:nvPicPr>
        <p:blipFill rotWithShape="1">
          <a:blip r:embed="rId3">
            <a:alphaModFix/>
          </a:blip>
          <a:srcRect b="0" l="0" r="0" t="0"/>
          <a:stretch/>
        </p:blipFill>
        <p:spPr>
          <a:xfrm>
            <a:off x="329925" y="3473700"/>
            <a:ext cx="8598349" cy="3104000"/>
          </a:xfrm>
          <a:prstGeom prst="rect">
            <a:avLst/>
          </a:prstGeom>
          <a:noFill/>
          <a:ln>
            <a:noFill/>
          </a:ln>
        </p:spPr>
      </p:pic>
      <p:sp>
        <p:nvSpPr>
          <p:cNvPr id="183" name="Google Shape;183;p25"/>
          <p:cNvSpPr txBox="1"/>
          <p:nvPr/>
        </p:nvSpPr>
        <p:spPr>
          <a:xfrm>
            <a:off x="1437325" y="6278600"/>
            <a:ext cx="5783400" cy="29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1" lang="en-US" sz="2000" u="none" cap="none" strike="noStrike">
                <a:solidFill>
                  <a:schemeClr val="dk1"/>
                </a:solidFill>
                <a:latin typeface="Calibri"/>
                <a:ea typeface="Calibri"/>
                <a:cs typeface="Calibri"/>
                <a:sym typeface="Calibri"/>
              </a:rPr>
              <a:t>Figure </a:t>
            </a:r>
            <a:r>
              <a:rPr b="1" i="1" lang="en-US" sz="2000">
                <a:solidFill>
                  <a:schemeClr val="dk1"/>
                </a:solidFill>
                <a:latin typeface="Calibri"/>
                <a:ea typeface="Calibri"/>
                <a:cs typeface="Calibri"/>
                <a:sym typeface="Calibri"/>
              </a:rPr>
              <a:t>4</a:t>
            </a:r>
            <a:r>
              <a:rPr b="0" i="1" lang="en-US" sz="2000" u="none" cap="none" strike="noStrike">
                <a:solidFill>
                  <a:schemeClr val="dk1"/>
                </a:solidFill>
                <a:latin typeface="Calibri"/>
                <a:ea typeface="Calibri"/>
                <a:cs typeface="Calibri"/>
                <a:sym typeface="Calibri"/>
              </a:rPr>
              <a:t> : </a:t>
            </a:r>
            <a:r>
              <a:rPr b="0" i="0" lang="en-US" sz="2000" u="none" cap="none" strike="noStrike">
                <a:solidFill>
                  <a:schemeClr val="dk1"/>
                </a:solidFill>
                <a:latin typeface="Calibri"/>
                <a:ea typeface="Calibri"/>
                <a:cs typeface="Calibri"/>
                <a:sym typeface="Calibri"/>
              </a:rPr>
              <a:t>System Initialization </a:t>
            </a:r>
            <a:r>
              <a:rPr b="0" i="1" lang="en-US" sz="2000" u="none" cap="none" strike="noStrike">
                <a:solidFill>
                  <a:schemeClr val="dk1"/>
                </a:solidFill>
                <a:latin typeface="Calibri"/>
                <a:ea typeface="Calibri"/>
                <a:cs typeface="Calibri"/>
                <a:sym typeface="Calibri"/>
              </a:rPr>
              <a:t> </a:t>
            </a:r>
            <a:endParaRPr b="0" i="1" sz="20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lnSpc>
                <a:spcPct val="100000"/>
              </a:lnSpc>
              <a:spcBef>
                <a:spcPts val="0"/>
              </a:spcBef>
              <a:spcAft>
                <a:spcPts val="0"/>
              </a:spcAft>
              <a:buSzPts val="1400"/>
              <a:buNone/>
            </a:pPr>
            <a:r>
              <a:rPr lang="en-US" sz="2400"/>
              <a:t>Experimental Results and Evaluation </a:t>
            </a:r>
            <a:r>
              <a:rPr lang="en-US"/>
              <a:t>(cont…)</a:t>
            </a:r>
            <a:endParaRPr/>
          </a:p>
        </p:txBody>
      </p:sp>
      <p:sp>
        <p:nvSpPr>
          <p:cNvPr id="189" name="Google Shape;189;p26"/>
          <p:cNvSpPr txBox="1"/>
          <p:nvPr/>
        </p:nvSpPr>
        <p:spPr>
          <a:xfrm>
            <a:off x="164725" y="724550"/>
            <a:ext cx="8328600" cy="557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Verified Working Scenarios</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Filesystem Scenario:</a:t>
            </a:r>
            <a:endParaRPr b="1"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1200"/>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Query:</a:t>
            </a:r>
            <a:r>
              <a:rPr b="0" i="0" lang="en-US" sz="2000" u="none" cap="none" strike="noStrike">
                <a:solidFill>
                  <a:schemeClr val="dk1"/>
                </a:solidFill>
                <a:latin typeface="Calibri"/>
                <a:ea typeface="Calibri"/>
                <a:cs typeface="Calibri"/>
                <a:sym typeface="Calibri"/>
              </a:rPr>
              <a:t> </a:t>
            </a:r>
            <a:r>
              <a:rPr b="0" i="1" lang="en-US" sz="2000" u="none" cap="none" strike="noStrike">
                <a:solidFill>
                  <a:schemeClr val="dk1"/>
                </a:solidFill>
                <a:latin typeface="Calibri"/>
                <a:ea typeface="Calibri"/>
                <a:cs typeface="Calibri"/>
                <a:sym typeface="Calibri"/>
              </a:rPr>
              <a:t>“Create a file notes.txt with content hello”</a:t>
            </a:r>
            <a:endParaRPr b="0" i="1"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Tool Invoked:</a:t>
            </a:r>
            <a:r>
              <a:rPr b="0"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highlight>
                  <a:srgbClr val="E6E6E6"/>
                </a:highlight>
                <a:latin typeface="Calibri"/>
                <a:ea typeface="Calibri"/>
                <a:cs typeface="Calibri"/>
                <a:sym typeface="Calibri"/>
              </a:rPr>
              <a:t>filesystem.write_file</a:t>
            </a:r>
            <a:endParaRPr b="0" i="0" sz="2000" u="none" cap="none" strike="noStrike">
              <a:solidFill>
                <a:schemeClr val="dk1"/>
              </a:solidFill>
              <a:highlight>
                <a:srgbClr val="E6E6E6"/>
              </a:highlight>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Result:</a:t>
            </a:r>
            <a:r>
              <a:rPr b="0" i="0" lang="en-US" sz="2000" u="none" cap="none" strike="noStrike">
                <a:solidFill>
                  <a:schemeClr val="dk1"/>
                </a:solidFill>
                <a:latin typeface="Calibri"/>
                <a:ea typeface="Calibri"/>
                <a:cs typeface="Calibri"/>
                <a:sym typeface="Calibri"/>
              </a:rPr>
              <a:t> The system correctly interpreted the intent and created the file strictly within the secure sandbox .</a:t>
            </a:r>
            <a:endParaRPr b="0" i="0" sz="2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GitHub Scenario:</a:t>
            </a:r>
            <a:endParaRPr b="1"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1200"/>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Query:</a:t>
            </a:r>
            <a:r>
              <a:rPr b="0" i="0" lang="en-US" sz="2000" u="none" cap="none" strike="noStrike">
                <a:solidFill>
                  <a:schemeClr val="dk1"/>
                </a:solidFill>
                <a:latin typeface="Calibri"/>
                <a:ea typeface="Calibri"/>
                <a:cs typeface="Calibri"/>
                <a:sym typeface="Calibri"/>
              </a:rPr>
              <a:t> </a:t>
            </a:r>
            <a:r>
              <a:rPr b="0" i="1" lang="en-US" sz="2000" u="none" cap="none" strike="noStrike">
                <a:solidFill>
                  <a:schemeClr val="dk1"/>
                </a:solidFill>
                <a:latin typeface="Calibri"/>
                <a:ea typeface="Calibri"/>
                <a:cs typeface="Calibri"/>
                <a:sym typeface="Calibri"/>
              </a:rPr>
              <a:t>“Read the README file of my GitHub repo”</a:t>
            </a:r>
            <a:endParaRPr b="0" i="1"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Tool Invoked:</a:t>
            </a:r>
            <a:r>
              <a:rPr b="0"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highlight>
                  <a:srgbClr val="E6E6E6"/>
                </a:highlight>
                <a:latin typeface="Calibri"/>
                <a:ea typeface="Calibri"/>
                <a:cs typeface="Calibri"/>
                <a:sym typeface="Calibri"/>
              </a:rPr>
              <a:t>github.read_file</a:t>
            </a:r>
            <a:endParaRPr b="0" i="0" sz="2000" u="none" cap="none" strike="noStrike">
              <a:solidFill>
                <a:schemeClr val="dk1"/>
              </a:solidFill>
              <a:highlight>
                <a:srgbClr val="E6E6E6"/>
              </a:highlight>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Calibri"/>
                <a:ea typeface="Calibri"/>
                <a:cs typeface="Calibri"/>
                <a:sym typeface="Calibri"/>
              </a:rPr>
              <a:t>Result:</a:t>
            </a:r>
            <a:r>
              <a:rPr b="0" i="0" lang="en-US" sz="2000" u="none" cap="none" strike="noStrike">
                <a:solidFill>
                  <a:schemeClr val="dk1"/>
                </a:solidFill>
                <a:latin typeface="Calibri"/>
                <a:ea typeface="Calibri"/>
                <a:cs typeface="Calibri"/>
                <a:sym typeface="Calibri"/>
              </a:rPr>
              <a:t> The agent successfully authenticated, fetched the file, and returned the exact decoded text content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120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just">
              <a:lnSpc>
                <a:spcPct val="100000"/>
              </a:lnSpc>
              <a:spcBef>
                <a:spcPts val="0"/>
              </a:spcBef>
              <a:spcAft>
                <a:spcPts val="0"/>
              </a:spcAft>
              <a:buSzPts val="1400"/>
              <a:buNone/>
            </a:pPr>
            <a:r>
              <a:rPr lang="en-US" sz="2400"/>
              <a:t>Experimental Results and Evaluation (cont…)</a:t>
            </a:r>
            <a:endParaRPr/>
          </a:p>
        </p:txBody>
      </p:sp>
      <p:sp>
        <p:nvSpPr>
          <p:cNvPr id="195" name="Google Shape;195;p27"/>
          <p:cNvSpPr txBox="1"/>
          <p:nvPr/>
        </p:nvSpPr>
        <p:spPr>
          <a:xfrm>
            <a:off x="186850" y="724550"/>
            <a:ext cx="8652000" cy="225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2000">
                <a:solidFill>
                  <a:schemeClr val="dk1"/>
                </a:solidFill>
              </a:rPr>
              <a:t>Filesystem Orchestration</a:t>
            </a:r>
            <a:endParaRPr b="1" sz="2000">
              <a:solidFill>
                <a:schemeClr val="dk1"/>
              </a:solidFill>
            </a:endParaRPr>
          </a:p>
          <a:p>
            <a:pPr indent="0" lvl="0" marL="0" rtl="0" algn="l">
              <a:lnSpc>
                <a:spcPct val="115000"/>
              </a:lnSpc>
              <a:spcBef>
                <a:spcPts val="1400"/>
              </a:spcBef>
              <a:spcAft>
                <a:spcPts val="0"/>
              </a:spcAft>
              <a:buNone/>
            </a:pPr>
            <a:r>
              <a:rPr lang="en-US" sz="2000">
                <a:solidFill>
                  <a:schemeClr val="dk1"/>
                </a:solidFill>
                <a:latin typeface="Calibri"/>
                <a:ea typeface="Calibri"/>
                <a:cs typeface="Calibri"/>
                <a:sym typeface="Calibri"/>
              </a:rPr>
              <a:t>The system analyzed the natural language command </a:t>
            </a:r>
            <a:r>
              <a:rPr i="1" lang="en-US" sz="2000">
                <a:solidFill>
                  <a:schemeClr val="dk1"/>
                </a:solidFill>
                <a:latin typeface="Calibri"/>
                <a:ea typeface="Calibri"/>
                <a:cs typeface="Calibri"/>
                <a:sym typeface="Calibri"/>
              </a:rPr>
              <a:t>"Create a file notes.txt"</a:t>
            </a:r>
            <a:r>
              <a:rPr lang="en-US" sz="2000">
                <a:solidFill>
                  <a:schemeClr val="dk1"/>
                </a:solidFill>
                <a:latin typeface="Calibri"/>
                <a:ea typeface="Calibri"/>
                <a:cs typeface="Calibri"/>
                <a:sym typeface="Calibri"/>
              </a:rPr>
              <a:t> and correctly mapped it to the </a:t>
            </a:r>
            <a:r>
              <a:rPr lang="en-US" sz="2000">
                <a:solidFill>
                  <a:srgbClr val="188038"/>
                </a:solidFill>
                <a:latin typeface="Calibri"/>
                <a:ea typeface="Calibri"/>
                <a:cs typeface="Calibri"/>
                <a:sym typeface="Calibri"/>
              </a:rPr>
              <a:t>filesystem.write_file</a:t>
            </a:r>
            <a:r>
              <a:rPr lang="en-US" sz="2000">
                <a:solidFill>
                  <a:schemeClr val="dk1"/>
                </a:solidFill>
                <a:latin typeface="Calibri"/>
                <a:ea typeface="Calibri"/>
                <a:cs typeface="Calibri"/>
                <a:sym typeface="Calibri"/>
              </a:rPr>
              <a:t> tool .</a:t>
            </a:r>
            <a:endParaRPr sz="20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t/>
            </a:r>
            <a:endParaRPr sz="1100">
              <a:solidFill>
                <a:schemeClr val="dk1"/>
              </a:solidFill>
            </a:endParaRPr>
          </a:p>
          <a:p>
            <a:pPr indent="0" lvl="0" marL="0" rtl="0" algn="l">
              <a:lnSpc>
                <a:spcPct val="115000"/>
              </a:lnSpc>
              <a:spcBef>
                <a:spcPts val="1400"/>
              </a:spcBef>
              <a:spcAft>
                <a:spcPts val="400"/>
              </a:spcAft>
              <a:buNone/>
            </a:pPr>
            <a:r>
              <a:t/>
            </a:r>
            <a:endParaRPr sz="1800">
              <a:solidFill>
                <a:schemeClr val="dk1"/>
              </a:solidFill>
              <a:latin typeface="Calibri"/>
              <a:ea typeface="Calibri"/>
              <a:cs typeface="Calibri"/>
              <a:sym typeface="Calibri"/>
            </a:endParaRPr>
          </a:p>
        </p:txBody>
      </p:sp>
      <p:pic>
        <p:nvPicPr>
          <p:cNvPr id="196" name="Google Shape;196;p27" title="Screenshot 2025-12-01 193135.png"/>
          <p:cNvPicPr preferRelativeResize="0"/>
          <p:nvPr/>
        </p:nvPicPr>
        <p:blipFill rotWithShape="1">
          <a:blip r:embed="rId3">
            <a:alphaModFix/>
          </a:blip>
          <a:srcRect b="32487" l="0" r="0" t="0"/>
          <a:stretch/>
        </p:blipFill>
        <p:spPr>
          <a:xfrm>
            <a:off x="997500" y="2441700"/>
            <a:ext cx="7149000" cy="3145500"/>
          </a:xfrm>
          <a:prstGeom prst="rect">
            <a:avLst/>
          </a:prstGeom>
          <a:noFill/>
          <a:ln>
            <a:noFill/>
          </a:ln>
        </p:spPr>
      </p:pic>
      <p:sp>
        <p:nvSpPr>
          <p:cNvPr id="197" name="Google Shape;197;p27"/>
          <p:cNvSpPr txBox="1"/>
          <p:nvPr/>
        </p:nvSpPr>
        <p:spPr>
          <a:xfrm>
            <a:off x="1009075" y="6182650"/>
            <a:ext cx="7278300" cy="46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1" lang="en-US" sz="2000">
                <a:solidFill>
                  <a:schemeClr val="dk1"/>
                </a:solidFill>
                <a:latin typeface="Calibri"/>
                <a:ea typeface="Calibri"/>
                <a:cs typeface="Calibri"/>
                <a:sym typeface="Calibri"/>
              </a:rPr>
              <a:t>Figure 5</a:t>
            </a:r>
            <a:r>
              <a:rPr i="1" lang="en-US" sz="2000" u="none" cap="none" strike="noStrike">
                <a:solidFill>
                  <a:schemeClr val="dk1"/>
                </a:solidFill>
                <a:latin typeface="Calibri"/>
                <a:ea typeface="Calibri"/>
                <a:cs typeface="Calibri"/>
                <a:sym typeface="Calibri"/>
              </a:rPr>
              <a:t>: </a:t>
            </a:r>
            <a:r>
              <a:rPr i="1" lang="en-US" sz="2000">
                <a:solidFill>
                  <a:schemeClr val="dk1"/>
                </a:solidFill>
                <a:latin typeface="Calibri"/>
                <a:ea typeface="Calibri"/>
                <a:cs typeface="Calibri"/>
                <a:sym typeface="Calibri"/>
              </a:rPr>
              <a:t>MCP Frontend Tool Execution Output</a:t>
            </a:r>
            <a:endParaRPr i="1" sz="20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t/>
            </a:r>
            <a:endParaRPr i="1" sz="19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just">
              <a:lnSpc>
                <a:spcPct val="100000"/>
              </a:lnSpc>
              <a:spcBef>
                <a:spcPts val="0"/>
              </a:spcBef>
              <a:spcAft>
                <a:spcPts val="0"/>
              </a:spcAft>
              <a:buSzPts val="1400"/>
              <a:buNone/>
            </a:pPr>
            <a:r>
              <a:rPr lang="en-US" sz="2400"/>
              <a:t>Experimental Results and Evaluation (cont…)</a:t>
            </a:r>
            <a:endParaRPr/>
          </a:p>
        </p:txBody>
      </p:sp>
      <p:sp>
        <p:nvSpPr>
          <p:cNvPr id="203" name="Google Shape;203;p28"/>
          <p:cNvSpPr txBox="1"/>
          <p:nvPr/>
        </p:nvSpPr>
        <p:spPr>
          <a:xfrm>
            <a:off x="186850" y="724550"/>
            <a:ext cx="8652000" cy="279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2000">
                <a:solidFill>
                  <a:schemeClr val="dk1"/>
                </a:solidFill>
              </a:rPr>
              <a:t>Backend Verification</a:t>
            </a:r>
            <a:endParaRPr b="1" sz="2000">
              <a:solidFill>
                <a:schemeClr val="dk1"/>
              </a:solidFill>
            </a:endParaRPr>
          </a:p>
          <a:p>
            <a:pPr indent="0" lvl="0" marL="0" rtl="0" algn="l">
              <a:lnSpc>
                <a:spcPct val="115000"/>
              </a:lnSpc>
              <a:spcBef>
                <a:spcPts val="1400"/>
              </a:spcBef>
              <a:spcAft>
                <a:spcPts val="0"/>
              </a:spcAft>
              <a:buNone/>
            </a:pPr>
            <a:r>
              <a:rPr lang="en-US" sz="2000">
                <a:solidFill>
                  <a:schemeClr val="dk1"/>
                </a:solidFill>
                <a:latin typeface="Calibri"/>
                <a:ea typeface="Calibri"/>
                <a:cs typeface="Calibri"/>
                <a:sym typeface="Calibri"/>
              </a:rPr>
              <a:t>T</a:t>
            </a:r>
            <a:r>
              <a:rPr lang="en-US" sz="2000">
                <a:solidFill>
                  <a:schemeClr val="dk1"/>
                </a:solidFill>
                <a:latin typeface="Calibri"/>
                <a:ea typeface="Calibri"/>
                <a:cs typeface="Calibri"/>
                <a:sym typeface="Calibri"/>
              </a:rPr>
              <a:t>he notes.txt file was physically created with the correct content, verifying that the tool server works as intended.</a:t>
            </a:r>
            <a:endParaRPr sz="20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t/>
            </a:r>
            <a:endParaRPr sz="20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t/>
            </a:r>
            <a:endParaRPr sz="1100">
              <a:solidFill>
                <a:schemeClr val="dk1"/>
              </a:solidFill>
            </a:endParaRPr>
          </a:p>
          <a:p>
            <a:pPr indent="0" lvl="0" marL="0" rtl="0" algn="l">
              <a:lnSpc>
                <a:spcPct val="115000"/>
              </a:lnSpc>
              <a:spcBef>
                <a:spcPts val="1400"/>
              </a:spcBef>
              <a:spcAft>
                <a:spcPts val="400"/>
              </a:spcAft>
              <a:buNone/>
            </a:pPr>
            <a:r>
              <a:t/>
            </a:r>
            <a:endParaRPr sz="1800">
              <a:solidFill>
                <a:schemeClr val="dk1"/>
              </a:solidFill>
              <a:latin typeface="Calibri"/>
              <a:ea typeface="Calibri"/>
              <a:cs typeface="Calibri"/>
              <a:sym typeface="Calibri"/>
            </a:endParaRPr>
          </a:p>
        </p:txBody>
      </p:sp>
      <p:sp>
        <p:nvSpPr>
          <p:cNvPr id="204" name="Google Shape;204;p28"/>
          <p:cNvSpPr txBox="1"/>
          <p:nvPr/>
        </p:nvSpPr>
        <p:spPr>
          <a:xfrm>
            <a:off x="1009075" y="6182650"/>
            <a:ext cx="7278300" cy="46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1" lang="en-US" sz="2000">
                <a:solidFill>
                  <a:schemeClr val="dk1"/>
                </a:solidFill>
                <a:latin typeface="Calibri"/>
                <a:ea typeface="Calibri"/>
                <a:cs typeface="Calibri"/>
                <a:sym typeface="Calibri"/>
              </a:rPr>
              <a:t>Figure 6</a:t>
            </a:r>
            <a:r>
              <a:rPr i="1" lang="en-US" sz="2000" u="none" cap="none" strike="noStrike">
                <a:solidFill>
                  <a:schemeClr val="dk1"/>
                </a:solidFill>
                <a:latin typeface="Calibri"/>
                <a:ea typeface="Calibri"/>
                <a:cs typeface="Calibri"/>
                <a:sym typeface="Calibri"/>
              </a:rPr>
              <a:t>: </a:t>
            </a:r>
            <a:r>
              <a:rPr i="1" lang="en-US" sz="2000">
                <a:solidFill>
                  <a:schemeClr val="dk1"/>
                </a:solidFill>
                <a:latin typeface="Calibri"/>
                <a:ea typeface="Calibri"/>
                <a:cs typeface="Calibri"/>
                <a:sym typeface="Calibri"/>
              </a:rPr>
              <a:t>VS Code Sandbox File Creation</a:t>
            </a:r>
            <a:endParaRPr i="1" sz="20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t/>
            </a:r>
            <a:endParaRPr i="1" sz="1900">
              <a:solidFill>
                <a:schemeClr val="dk1"/>
              </a:solidFill>
              <a:latin typeface="Calibri"/>
              <a:ea typeface="Calibri"/>
              <a:cs typeface="Calibri"/>
              <a:sym typeface="Calibri"/>
            </a:endParaRPr>
          </a:p>
        </p:txBody>
      </p:sp>
      <p:pic>
        <p:nvPicPr>
          <p:cNvPr id="205" name="Google Shape;205;p28" title="Screenshot 2025-12-01 193021.png"/>
          <p:cNvPicPr preferRelativeResize="0"/>
          <p:nvPr/>
        </p:nvPicPr>
        <p:blipFill>
          <a:blip r:embed="rId3">
            <a:alphaModFix/>
          </a:blip>
          <a:stretch>
            <a:fillRect/>
          </a:stretch>
        </p:blipFill>
        <p:spPr>
          <a:xfrm>
            <a:off x="1038588" y="2275700"/>
            <a:ext cx="6948526" cy="39069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just">
              <a:lnSpc>
                <a:spcPct val="100000"/>
              </a:lnSpc>
              <a:spcBef>
                <a:spcPts val="0"/>
              </a:spcBef>
              <a:spcAft>
                <a:spcPts val="0"/>
              </a:spcAft>
              <a:buSzPts val="1400"/>
              <a:buNone/>
            </a:pPr>
            <a:r>
              <a:rPr lang="en-US" sz="2400"/>
              <a:t>Experimental Results and Evaluation (cont…)</a:t>
            </a:r>
            <a:endParaRPr/>
          </a:p>
        </p:txBody>
      </p:sp>
      <p:sp>
        <p:nvSpPr>
          <p:cNvPr id="211" name="Google Shape;211;p29"/>
          <p:cNvSpPr txBox="1"/>
          <p:nvPr/>
        </p:nvSpPr>
        <p:spPr>
          <a:xfrm>
            <a:off x="186850" y="724550"/>
            <a:ext cx="8652000" cy="332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2000">
                <a:solidFill>
                  <a:schemeClr val="dk1"/>
                </a:solidFill>
              </a:rPr>
              <a:t>GitHub Integration</a:t>
            </a:r>
            <a:endParaRPr b="1" sz="2000">
              <a:solidFill>
                <a:schemeClr val="dk1"/>
              </a:solidFill>
            </a:endParaRPr>
          </a:p>
          <a:p>
            <a:pPr indent="0" lvl="0" marL="0" rtl="0" algn="l">
              <a:lnSpc>
                <a:spcPct val="115000"/>
              </a:lnSpc>
              <a:spcBef>
                <a:spcPts val="1400"/>
              </a:spcBef>
              <a:spcAft>
                <a:spcPts val="0"/>
              </a:spcAft>
              <a:buNone/>
            </a:pPr>
            <a:r>
              <a:rPr lang="en-US" sz="2000">
                <a:solidFill>
                  <a:schemeClr val="dk1"/>
                </a:solidFill>
                <a:latin typeface="Calibri"/>
                <a:ea typeface="Calibri"/>
                <a:cs typeface="Calibri"/>
                <a:sym typeface="Calibri"/>
              </a:rPr>
              <a:t>The agent successfully parsed a complex request containing a specific repository (</a:t>
            </a:r>
            <a:r>
              <a:rPr lang="en-US" sz="2000">
                <a:solidFill>
                  <a:schemeClr val="dk1"/>
                </a:solidFill>
                <a:highlight>
                  <a:srgbClr val="E6E6E6"/>
                </a:highlight>
                <a:latin typeface="Calibri"/>
                <a:ea typeface="Calibri"/>
                <a:cs typeface="Calibri"/>
                <a:sym typeface="Calibri"/>
              </a:rPr>
              <a:t>Om-Shree-0709/JUIT-Website</a:t>
            </a:r>
            <a:r>
              <a:rPr lang="en-US" sz="2000">
                <a:solidFill>
                  <a:schemeClr val="dk1"/>
                </a:solidFill>
                <a:latin typeface="Calibri"/>
                <a:ea typeface="Calibri"/>
                <a:cs typeface="Calibri"/>
                <a:sym typeface="Calibri"/>
              </a:rPr>
              <a:t>) and a target file (</a:t>
            </a:r>
            <a:r>
              <a:rPr lang="en-US" sz="2000">
                <a:solidFill>
                  <a:schemeClr val="dk1"/>
                </a:solidFill>
                <a:highlight>
                  <a:srgbClr val="E6E6E6"/>
                </a:highlight>
                <a:latin typeface="Calibri"/>
                <a:ea typeface="Calibri"/>
                <a:cs typeface="Calibri"/>
                <a:sym typeface="Calibri"/>
              </a:rPr>
              <a:t>README.md</a:t>
            </a: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t/>
            </a:r>
            <a:endParaRPr sz="20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t/>
            </a:r>
            <a:endParaRPr sz="20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t/>
            </a:r>
            <a:endParaRPr sz="1100">
              <a:solidFill>
                <a:schemeClr val="dk1"/>
              </a:solidFill>
            </a:endParaRPr>
          </a:p>
          <a:p>
            <a:pPr indent="0" lvl="0" marL="0" rtl="0" algn="l">
              <a:lnSpc>
                <a:spcPct val="115000"/>
              </a:lnSpc>
              <a:spcBef>
                <a:spcPts val="1400"/>
              </a:spcBef>
              <a:spcAft>
                <a:spcPts val="400"/>
              </a:spcAft>
              <a:buNone/>
            </a:pPr>
            <a:r>
              <a:t/>
            </a:r>
            <a:endParaRPr sz="1800">
              <a:solidFill>
                <a:schemeClr val="dk1"/>
              </a:solidFill>
              <a:latin typeface="Calibri"/>
              <a:ea typeface="Calibri"/>
              <a:cs typeface="Calibri"/>
              <a:sym typeface="Calibri"/>
            </a:endParaRPr>
          </a:p>
        </p:txBody>
      </p:sp>
      <p:sp>
        <p:nvSpPr>
          <p:cNvPr id="212" name="Google Shape;212;p29"/>
          <p:cNvSpPr txBox="1"/>
          <p:nvPr/>
        </p:nvSpPr>
        <p:spPr>
          <a:xfrm>
            <a:off x="1009075" y="6182650"/>
            <a:ext cx="7278300" cy="46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1" lang="en-US" sz="2000">
                <a:solidFill>
                  <a:schemeClr val="dk1"/>
                </a:solidFill>
                <a:latin typeface="Calibri"/>
                <a:ea typeface="Calibri"/>
                <a:cs typeface="Calibri"/>
                <a:sym typeface="Calibri"/>
              </a:rPr>
              <a:t>Figure 7</a:t>
            </a:r>
            <a:r>
              <a:rPr i="1" lang="en-US" sz="2000" u="none" cap="none" strike="noStrike">
                <a:solidFill>
                  <a:schemeClr val="dk1"/>
                </a:solidFill>
                <a:latin typeface="Calibri"/>
                <a:ea typeface="Calibri"/>
                <a:cs typeface="Calibri"/>
                <a:sym typeface="Calibri"/>
              </a:rPr>
              <a:t>: </a:t>
            </a:r>
            <a:r>
              <a:rPr i="1" lang="en-US" sz="2000">
                <a:solidFill>
                  <a:schemeClr val="dk1"/>
                </a:solidFill>
                <a:latin typeface="Calibri"/>
                <a:ea typeface="Calibri"/>
                <a:cs typeface="Calibri"/>
                <a:sym typeface="Calibri"/>
              </a:rPr>
              <a:t>Tool Call (GitHub Read Operation)</a:t>
            </a:r>
            <a:endParaRPr i="1" sz="20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t/>
            </a:r>
            <a:endParaRPr i="1" sz="1900">
              <a:solidFill>
                <a:schemeClr val="dk1"/>
              </a:solidFill>
              <a:latin typeface="Calibri"/>
              <a:ea typeface="Calibri"/>
              <a:cs typeface="Calibri"/>
              <a:sym typeface="Calibri"/>
            </a:endParaRPr>
          </a:p>
        </p:txBody>
      </p:sp>
      <p:pic>
        <p:nvPicPr>
          <p:cNvPr id="213" name="Google Shape;213;p29" title="Screenshot 2025-12-01 194311.png"/>
          <p:cNvPicPr preferRelativeResize="0"/>
          <p:nvPr/>
        </p:nvPicPr>
        <p:blipFill rotWithShape="1">
          <a:blip r:embed="rId3">
            <a:alphaModFix/>
          </a:blip>
          <a:srcRect b="37162" l="13912" r="16000" t="0"/>
          <a:stretch/>
        </p:blipFill>
        <p:spPr>
          <a:xfrm>
            <a:off x="784850" y="2267475"/>
            <a:ext cx="7642827" cy="37402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just">
              <a:lnSpc>
                <a:spcPct val="100000"/>
              </a:lnSpc>
              <a:spcBef>
                <a:spcPts val="0"/>
              </a:spcBef>
              <a:spcAft>
                <a:spcPts val="0"/>
              </a:spcAft>
              <a:buSzPts val="1400"/>
              <a:buNone/>
            </a:pPr>
            <a:r>
              <a:rPr lang="en-US" sz="2400"/>
              <a:t>Experimental Results and Evaluation (cont…)</a:t>
            </a:r>
            <a:endParaRPr/>
          </a:p>
        </p:txBody>
      </p:sp>
      <p:sp>
        <p:nvSpPr>
          <p:cNvPr id="219" name="Google Shape;219;p30"/>
          <p:cNvSpPr txBox="1"/>
          <p:nvPr/>
        </p:nvSpPr>
        <p:spPr>
          <a:xfrm>
            <a:off x="186850" y="724550"/>
            <a:ext cx="8652000" cy="383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000">
                <a:solidFill>
                  <a:schemeClr val="dk1"/>
                </a:solidFill>
              </a:rPr>
              <a:t>Data Retrieval &amp; Transparency</a:t>
            </a:r>
            <a:endParaRPr b="1" sz="2000">
              <a:solidFill>
                <a:schemeClr val="dk1"/>
              </a:solidFill>
            </a:endParaRPr>
          </a:p>
          <a:p>
            <a:pPr indent="0" lvl="0" marL="0" rtl="0" algn="l">
              <a:lnSpc>
                <a:spcPct val="115000"/>
              </a:lnSpc>
              <a:spcBef>
                <a:spcPts val="1200"/>
              </a:spcBef>
              <a:spcAft>
                <a:spcPts val="0"/>
              </a:spcAft>
              <a:buNone/>
            </a:pPr>
            <a:r>
              <a:rPr lang="en-US" sz="2000">
                <a:solidFill>
                  <a:schemeClr val="dk1"/>
                </a:solidFill>
                <a:latin typeface="Calibri"/>
                <a:ea typeface="Calibri"/>
                <a:cs typeface="Calibri"/>
                <a:sym typeface="Calibri"/>
              </a:rPr>
              <a:t>The system authenticated with GitHub, fetched the requested file, and automatically </a:t>
            </a:r>
            <a:r>
              <a:rPr lang="en-US" sz="2000">
                <a:solidFill>
                  <a:schemeClr val="dk1"/>
                </a:solidFill>
                <a:latin typeface="Calibri"/>
                <a:ea typeface="Calibri"/>
                <a:cs typeface="Calibri"/>
                <a:sym typeface="Calibri"/>
              </a:rPr>
              <a:t>decode</a:t>
            </a:r>
            <a:r>
              <a:rPr lang="en-US" sz="2000">
                <a:solidFill>
                  <a:schemeClr val="dk1"/>
                </a:solidFill>
                <a:latin typeface="Calibri"/>
                <a:ea typeface="Calibri"/>
                <a:cs typeface="Calibri"/>
                <a:sym typeface="Calibri"/>
              </a:rPr>
              <a:t> the Base64 content into readable text .</a:t>
            </a:r>
            <a:endParaRPr sz="20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t/>
            </a:r>
            <a:endParaRPr sz="20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t/>
            </a:r>
            <a:endParaRPr sz="20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t/>
            </a:r>
            <a:endParaRPr sz="2000">
              <a:solidFill>
                <a:schemeClr val="dk1"/>
              </a:solidFill>
              <a:latin typeface="Calibri"/>
              <a:ea typeface="Calibri"/>
              <a:cs typeface="Calibri"/>
              <a:sym typeface="Calibri"/>
            </a:endParaRPr>
          </a:p>
          <a:p>
            <a:pPr indent="0" lvl="0" marL="0" rtl="0" algn="l">
              <a:lnSpc>
                <a:spcPct val="115000"/>
              </a:lnSpc>
              <a:spcBef>
                <a:spcPts val="1400"/>
              </a:spcBef>
              <a:spcAft>
                <a:spcPts val="0"/>
              </a:spcAft>
              <a:buNone/>
            </a:pPr>
            <a:r>
              <a:t/>
            </a:r>
            <a:endParaRPr sz="1100">
              <a:solidFill>
                <a:schemeClr val="dk1"/>
              </a:solidFill>
            </a:endParaRPr>
          </a:p>
          <a:p>
            <a:pPr indent="0" lvl="0" marL="0" rtl="0" algn="l">
              <a:lnSpc>
                <a:spcPct val="115000"/>
              </a:lnSpc>
              <a:spcBef>
                <a:spcPts val="1400"/>
              </a:spcBef>
              <a:spcAft>
                <a:spcPts val="400"/>
              </a:spcAft>
              <a:buNone/>
            </a:pPr>
            <a:r>
              <a:t/>
            </a:r>
            <a:endParaRPr sz="1800">
              <a:solidFill>
                <a:schemeClr val="dk1"/>
              </a:solidFill>
              <a:latin typeface="Calibri"/>
              <a:ea typeface="Calibri"/>
              <a:cs typeface="Calibri"/>
              <a:sym typeface="Calibri"/>
            </a:endParaRPr>
          </a:p>
        </p:txBody>
      </p:sp>
      <p:sp>
        <p:nvSpPr>
          <p:cNvPr id="220" name="Google Shape;220;p30"/>
          <p:cNvSpPr txBox="1"/>
          <p:nvPr/>
        </p:nvSpPr>
        <p:spPr>
          <a:xfrm>
            <a:off x="1009075" y="6182650"/>
            <a:ext cx="7278300" cy="46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1" lang="en-US" sz="2000">
                <a:solidFill>
                  <a:schemeClr val="dk1"/>
                </a:solidFill>
                <a:latin typeface="Calibri"/>
                <a:ea typeface="Calibri"/>
                <a:cs typeface="Calibri"/>
                <a:sym typeface="Calibri"/>
              </a:rPr>
              <a:t>Figure 8</a:t>
            </a:r>
            <a:r>
              <a:rPr i="1" lang="en-US" sz="2000" u="none" cap="none" strike="noStrike">
                <a:solidFill>
                  <a:schemeClr val="dk1"/>
                </a:solidFill>
                <a:latin typeface="Calibri"/>
                <a:ea typeface="Calibri"/>
                <a:cs typeface="Calibri"/>
                <a:sym typeface="Calibri"/>
              </a:rPr>
              <a:t>: </a:t>
            </a:r>
            <a:r>
              <a:rPr i="1" lang="en-US" sz="2000">
                <a:solidFill>
                  <a:schemeClr val="dk1"/>
                </a:solidFill>
                <a:latin typeface="Calibri"/>
                <a:ea typeface="Calibri"/>
                <a:cs typeface="Calibri"/>
                <a:sym typeface="Calibri"/>
              </a:rPr>
              <a:t>Result (Decoded Repository Content)</a:t>
            </a:r>
            <a:endParaRPr i="1" sz="20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t/>
            </a:r>
            <a:endParaRPr i="1" sz="1900">
              <a:solidFill>
                <a:schemeClr val="dk1"/>
              </a:solidFill>
              <a:latin typeface="Calibri"/>
              <a:ea typeface="Calibri"/>
              <a:cs typeface="Calibri"/>
              <a:sym typeface="Calibri"/>
            </a:endParaRPr>
          </a:p>
        </p:txBody>
      </p:sp>
      <p:pic>
        <p:nvPicPr>
          <p:cNvPr id="221" name="Google Shape;221;p30" title="Screenshot 2025-12-01 194325.png"/>
          <p:cNvPicPr preferRelativeResize="0"/>
          <p:nvPr/>
        </p:nvPicPr>
        <p:blipFill>
          <a:blip r:embed="rId3">
            <a:alphaModFix/>
          </a:blip>
          <a:stretch>
            <a:fillRect/>
          </a:stretch>
        </p:blipFill>
        <p:spPr>
          <a:xfrm>
            <a:off x="1635075" y="2092900"/>
            <a:ext cx="5559274" cy="40052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Key Learnings</a:t>
            </a:r>
            <a:endParaRPr/>
          </a:p>
        </p:txBody>
      </p:sp>
      <p:sp>
        <p:nvSpPr>
          <p:cNvPr id="227" name="Google Shape;227;p31"/>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Font typeface="Calibri"/>
              <a:buChar char="•"/>
            </a:pPr>
            <a:r>
              <a:rPr b="1" lang="en-US" sz="2000">
                <a:latin typeface="Calibri"/>
                <a:ea typeface="Calibri"/>
                <a:cs typeface="Calibri"/>
                <a:sym typeface="Calibri"/>
              </a:rPr>
              <a:t>Protocol-Driven Orchestration: </a:t>
            </a:r>
            <a:r>
              <a:rPr lang="en-US" sz="2000">
                <a:latin typeface="Calibri"/>
                <a:ea typeface="Calibri"/>
                <a:cs typeface="Calibri"/>
                <a:sym typeface="Calibri"/>
              </a:rPr>
              <a:t>Mastered the implementation of the Model Context Protocol (MCP) to unify isolated developer environments (Filesystem, Browser, GitHub) into a single, cohesive workflow coordinated by a central Host Server .</a:t>
            </a:r>
            <a:endParaRPr sz="2000">
              <a:latin typeface="Calibri"/>
              <a:ea typeface="Calibri"/>
              <a:cs typeface="Calibri"/>
              <a:sym typeface="Calibri"/>
            </a:endParaRPr>
          </a:p>
          <a:p>
            <a:pPr indent="-355600" lvl="0" marL="457200" marR="0" rtl="0" algn="just">
              <a:lnSpc>
                <a:spcPct val="150000"/>
              </a:lnSpc>
              <a:spcBef>
                <a:spcPts val="630"/>
              </a:spcBef>
              <a:spcAft>
                <a:spcPts val="0"/>
              </a:spcAft>
              <a:buSzPts val="2000"/>
              <a:buChar char="•"/>
            </a:pPr>
            <a:r>
              <a:rPr b="1" lang="en-US" sz="2000">
                <a:solidFill>
                  <a:schemeClr val="dk1"/>
                </a:solidFill>
                <a:latin typeface="Calibri"/>
                <a:ea typeface="Calibri"/>
                <a:cs typeface="Calibri"/>
                <a:sym typeface="Calibri"/>
              </a:rPr>
              <a:t>Full-Stack AI Integration:</a:t>
            </a:r>
            <a:r>
              <a:rPr lang="en-US" sz="2000">
                <a:solidFill>
                  <a:schemeClr val="dk1"/>
                </a:solidFill>
                <a:latin typeface="Calibri"/>
                <a:ea typeface="Calibri"/>
                <a:cs typeface="Calibri"/>
                <a:sym typeface="Calibri"/>
              </a:rPr>
              <a:t> Gained expertise in building a real-time, event-driven architecture that seamlessly connects a modern </a:t>
            </a:r>
            <a:r>
              <a:rPr b="1" lang="en-US" sz="2000">
                <a:solidFill>
                  <a:schemeClr val="dk1"/>
                </a:solidFill>
                <a:latin typeface="Calibri"/>
                <a:ea typeface="Calibri"/>
                <a:cs typeface="Calibri"/>
                <a:sym typeface="Calibri"/>
              </a:rPr>
              <a:t>React</a:t>
            </a:r>
            <a:r>
              <a:rPr lang="en-US" sz="2000">
                <a:solidFill>
                  <a:schemeClr val="dk1"/>
                </a:solidFill>
                <a:latin typeface="Calibri"/>
                <a:ea typeface="Calibri"/>
                <a:cs typeface="Calibri"/>
                <a:sym typeface="Calibri"/>
              </a:rPr>
              <a:t> frontend with asynchronous </a:t>
            </a:r>
            <a:r>
              <a:rPr b="1" lang="en-US" sz="2000">
                <a:solidFill>
                  <a:schemeClr val="dk1"/>
                </a:solidFill>
                <a:latin typeface="Calibri"/>
                <a:ea typeface="Calibri"/>
                <a:cs typeface="Calibri"/>
                <a:sym typeface="Calibri"/>
              </a:rPr>
              <a:t>FastAPI</a:t>
            </a:r>
            <a:r>
              <a:rPr lang="en-US" sz="2000">
                <a:solidFill>
                  <a:schemeClr val="dk1"/>
                </a:solidFill>
                <a:latin typeface="Calibri"/>
                <a:ea typeface="Calibri"/>
                <a:cs typeface="Calibri"/>
                <a:sym typeface="Calibri"/>
              </a:rPr>
              <a:t> backend services and </a:t>
            </a:r>
            <a:r>
              <a:rPr b="1" lang="en-US" sz="2000">
                <a:solidFill>
                  <a:schemeClr val="dk1"/>
                </a:solidFill>
                <a:latin typeface="Calibri"/>
                <a:ea typeface="Calibri"/>
                <a:cs typeface="Calibri"/>
                <a:sym typeface="Calibri"/>
              </a:rPr>
              <a:t>Google Gemini</a:t>
            </a:r>
            <a:r>
              <a:rPr lang="en-US" sz="2000">
                <a:solidFill>
                  <a:schemeClr val="dk1"/>
                </a:solidFill>
                <a:latin typeface="Calibri"/>
                <a:ea typeface="Calibri"/>
                <a:cs typeface="Calibri"/>
                <a:sym typeface="Calibri"/>
              </a:rPr>
              <a:t>, translating natural language into executable code actions .</a:t>
            </a:r>
            <a:endParaRPr b="1" sz="20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a:t>Work Contribution and Attendance</a:t>
            </a:r>
            <a:endParaRPr b="0"/>
          </a:p>
        </p:txBody>
      </p:sp>
      <p:graphicFrame>
        <p:nvGraphicFramePr>
          <p:cNvPr id="233" name="Google Shape;233;p32"/>
          <p:cNvGraphicFramePr/>
          <p:nvPr/>
        </p:nvGraphicFramePr>
        <p:xfrm>
          <a:off x="110168" y="881350"/>
          <a:ext cx="3000000" cy="3000000"/>
        </p:xfrm>
        <a:graphic>
          <a:graphicData uri="http://schemas.openxmlformats.org/drawingml/2006/table">
            <a:tbl>
              <a:tblPr bandRow="1" firstRow="1">
                <a:noFill/>
                <a:tableStyleId>{4681A595-AC00-49B4-92CB-4AB57CF0E721}</a:tableStyleId>
              </a:tblPr>
              <a:tblGrid>
                <a:gridCol w="627300"/>
                <a:gridCol w="1183500"/>
                <a:gridCol w="4134925"/>
                <a:gridCol w="1139000"/>
                <a:gridCol w="786550"/>
                <a:gridCol w="1044000"/>
              </a:tblGrid>
              <a:tr h="507400">
                <a:tc gridSpan="6">
                  <a:txBody>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Helvetica Neue"/>
                          <a:ea typeface="Helvetica Neue"/>
                          <a:cs typeface="Helvetica Neue"/>
                          <a:sym typeface="Helvetica Neue"/>
                        </a:rPr>
                        <a:t>GitHub Repository URL: </a:t>
                      </a:r>
                      <a:r>
                        <a:rPr b="0" lang="en-US" sz="1300" u="sng">
                          <a:solidFill>
                            <a:schemeClr val="hlink"/>
                          </a:solidFill>
                          <a:latin typeface="Helvetica Neue"/>
                          <a:ea typeface="Helvetica Neue"/>
                          <a:cs typeface="Helvetica Neue"/>
                          <a:sym typeface="Helvetica Neue"/>
                          <a:hlinkClick r:id="rId3"/>
                        </a:rPr>
                        <a:t>https://github.com/Om-Shree-0709/Major-Project</a:t>
                      </a:r>
                      <a:endParaRPr b="0" sz="1400" u="none" cap="none" strike="noStrike"/>
                    </a:p>
                  </a:txBody>
                  <a:tcPr marT="45725" marB="45725" marR="91450" marL="91450" anchor="ctr">
                    <a:solidFill>
                      <a:srgbClr val="D5D59B"/>
                    </a:solidFill>
                  </a:tcPr>
                </a:tc>
                <a:tc hMerge="1"/>
                <a:tc hMerge="1"/>
                <a:tc hMerge="1"/>
                <a:tc hMerge="1"/>
                <a:tc hMerge="1"/>
              </a:tr>
              <a:tr h="507400">
                <a:tc>
                  <a:txBody>
                    <a:bodyPr/>
                    <a:lstStyle/>
                    <a:p>
                      <a:pPr indent="0" lvl="0" marL="0" marR="0" rtl="0" algn="ctr">
                        <a:lnSpc>
                          <a:spcPct val="100000"/>
                        </a:lnSpc>
                        <a:spcBef>
                          <a:spcPts val="0"/>
                        </a:spcBef>
                        <a:spcAft>
                          <a:spcPts val="0"/>
                        </a:spcAft>
                        <a:buClr>
                          <a:srgbClr val="000000"/>
                        </a:buClr>
                        <a:buSzPts val="1300"/>
                        <a:buFont typeface="Arial"/>
                        <a:buNone/>
                      </a:pPr>
                      <a:r>
                        <a:rPr b="1" i="0" lang="en-US" sz="1400" u="none" cap="none" strike="noStrike">
                          <a:solidFill>
                            <a:srgbClr val="000000"/>
                          </a:solidFill>
                          <a:latin typeface="Calibri"/>
                          <a:ea typeface="Calibri"/>
                          <a:cs typeface="Calibri"/>
                          <a:sym typeface="Calibri"/>
                        </a:rPr>
                        <a:t>Team Member</a:t>
                      </a:r>
                      <a:endParaRPr b="1" sz="14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i="0" lang="en-US" sz="1400" u="none" cap="none" strike="noStrike">
                          <a:solidFill>
                            <a:srgbClr val="000000"/>
                          </a:solidFill>
                          <a:latin typeface="Calibri"/>
                          <a:ea typeface="Calibri"/>
                          <a:cs typeface="Calibri"/>
                          <a:sym typeface="Calibri"/>
                        </a:rPr>
                        <a:t>Roll No.</a:t>
                      </a:r>
                      <a:endParaRPr b="1" sz="14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i="0" lang="en-US" sz="1400" u="none" cap="none" strike="noStrike">
                          <a:solidFill>
                            <a:srgbClr val="000000"/>
                          </a:solidFill>
                          <a:latin typeface="Calibri"/>
                          <a:ea typeface="Calibri"/>
                          <a:cs typeface="Calibri"/>
                          <a:sym typeface="Calibri"/>
                        </a:rPr>
                        <a:t>Work Done</a:t>
                      </a:r>
                      <a:endParaRPr b="1"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b="1" i="0" lang="en-US" sz="1400" u="none" cap="none" strike="noStrike">
                          <a:solidFill>
                            <a:srgbClr val="000000"/>
                          </a:solidFill>
                          <a:latin typeface="Calibri"/>
                          <a:ea typeface="Calibri"/>
                          <a:cs typeface="Calibri"/>
                          <a:sym typeface="Calibri"/>
                        </a:rPr>
                        <a:t>(provide complete details)</a:t>
                      </a:r>
                      <a:endParaRPr b="1" sz="14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Helvetica Neue"/>
                        <a:buNone/>
                      </a:pPr>
                      <a:r>
                        <a:rPr b="1" i="0" lang="en-US" sz="1400" u="none" cap="none" strike="noStrike">
                          <a:solidFill>
                            <a:srgbClr val="000000"/>
                          </a:solidFill>
                          <a:latin typeface="Calibri"/>
                          <a:ea typeface="Calibri"/>
                          <a:cs typeface="Calibri"/>
                          <a:sym typeface="Calibri"/>
                        </a:rPr>
                        <a:t>Work Contribution (%)</a:t>
                      </a:r>
                      <a:endParaRPr b="1" sz="14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i="0" lang="en-US" sz="1400" u="none" cap="none" strike="noStrike">
                          <a:solidFill>
                            <a:srgbClr val="000000"/>
                          </a:solidFill>
                          <a:latin typeface="Calibri"/>
                          <a:ea typeface="Calibri"/>
                          <a:cs typeface="Calibri"/>
                          <a:sym typeface="Calibri"/>
                        </a:rPr>
                        <a:t>Lines of Code</a:t>
                      </a:r>
                      <a:endParaRPr b="1"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b="1" i="0" lang="en-US" sz="1400" u="none" cap="none" strike="noStrike">
                          <a:solidFill>
                            <a:srgbClr val="000000"/>
                          </a:solidFill>
                          <a:latin typeface="Calibri"/>
                          <a:ea typeface="Calibri"/>
                          <a:cs typeface="Calibri"/>
                          <a:sym typeface="Calibri"/>
                        </a:rPr>
                        <a:t>(if any)</a:t>
                      </a:r>
                      <a:endParaRPr b="1" sz="14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i="0" lang="en-US" sz="1400" u="none" cap="none" strike="noStrike">
                          <a:solidFill>
                            <a:srgbClr val="000000"/>
                          </a:solidFill>
                          <a:latin typeface="Calibri"/>
                          <a:ea typeface="Calibri"/>
                          <a:cs typeface="Calibri"/>
                          <a:sym typeface="Calibri"/>
                        </a:rPr>
                        <a:t>Lab Attendance (%)</a:t>
                      </a:r>
                      <a:endParaRPr b="1" sz="1400" u="none" cap="none" strike="noStrike">
                        <a:latin typeface="Calibri"/>
                        <a:ea typeface="Calibri"/>
                        <a:cs typeface="Calibri"/>
                        <a:sym typeface="Calibri"/>
                      </a:endParaRPr>
                    </a:p>
                  </a:txBody>
                  <a:tcPr marT="45725" marB="45725" marR="91450" marL="91450">
                    <a:solidFill>
                      <a:srgbClr val="D5D59B"/>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i="0" lang="en-US" sz="1500" u="none" cap="none" strike="noStrike">
                          <a:latin typeface="Calibri"/>
                          <a:ea typeface="Calibri"/>
                          <a:cs typeface="Calibri"/>
                          <a:sym typeface="Calibri"/>
                        </a:rPr>
                        <a:t>1.</a:t>
                      </a:r>
                      <a:endParaRPr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221031040</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Conducted literature survey on MCP ecosystem</a:t>
                      </a:r>
                      <a:endParaRPr sz="1500" u="none" cap="none" strike="noStrike">
                        <a:latin typeface="Calibri"/>
                        <a:ea typeface="Calibri"/>
                        <a:cs typeface="Calibri"/>
                        <a:sym typeface="Calibri"/>
                      </a:endParaRPr>
                    </a:p>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Implemented MVP for Desktop MCP Server </a:t>
                      </a:r>
                      <a:endParaRPr sz="1500" u="none" cap="none" strike="noStrike">
                        <a:latin typeface="Calibri"/>
                        <a:ea typeface="Calibri"/>
                        <a:cs typeface="Calibri"/>
                        <a:sym typeface="Calibri"/>
                      </a:endParaRPr>
                    </a:p>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Contributed to initial report writing.</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25%</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a:latin typeface="Calibri"/>
                          <a:ea typeface="Calibri"/>
                          <a:cs typeface="Calibri"/>
                          <a:sym typeface="Calibri"/>
                        </a:rPr>
                        <a:t>1000+</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96.67%</a:t>
                      </a:r>
                      <a:endParaRPr i="0" sz="1500" u="none" cap="none" strike="noStrike">
                        <a:latin typeface="Calibri"/>
                        <a:ea typeface="Calibri"/>
                        <a:cs typeface="Calibri"/>
                        <a:sym typeface="Calibri"/>
                      </a:endParaRPr>
                    </a:p>
                  </a:txBody>
                  <a:tcPr marT="45725" marB="45725" marR="91450" marL="91450">
                    <a:solidFill>
                      <a:srgbClr val="F4F9E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i="0" lang="en-US" sz="1500" u="none" cap="none" strike="noStrike">
                          <a:latin typeface="Calibri"/>
                          <a:ea typeface="Calibri"/>
                          <a:cs typeface="Calibri"/>
                          <a:sym typeface="Calibri"/>
                        </a:rPr>
                        <a:t>2.</a:t>
                      </a:r>
                      <a:endParaRPr sz="15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221030113</a:t>
                      </a:r>
                      <a:endParaRPr i="0" sz="15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Studied research on MCP benchmarks and performance</a:t>
                      </a:r>
                      <a:endParaRPr sz="1500" u="none" cap="none" strike="noStrike">
                        <a:latin typeface="Calibri"/>
                        <a:ea typeface="Calibri"/>
                        <a:cs typeface="Calibri"/>
                        <a:sym typeface="Calibri"/>
                      </a:endParaRPr>
                    </a:p>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Prepared the literature review section</a:t>
                      </a:r>
                      <a:endParaRPr sz="1500" u="none" cap="none" strike="noStrike">
                        <a:latin typeface="Calibri"/>
                        <a:ea typeface="Calibri"/>
                        <a:cs typeface="Calibri"/>
                        <a:sym typeface="Calibri"/>
                      </a:endParaRPr>
                    </a:p>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Started developing the frontend interface (web UI design and workflows).</a:t>
                      </a:r>
                      <a:endParaRPr i="0" sz="15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25%</a:t>
                      </a:r>
                      <a:endParaRPr i="0" sz="15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rtl="0" algn="ctr">
                        <a:spcBef>
                          <a:spcPts val="0"/>
                        </a:spcBef>
                        <a:spcAft>
                          <a:spcPts val="0"/>
                        </a:spcAft>
                        <a:buClr>
                          <a:schemeClr val="dk1"/>
                        </a:buClr>
                        <a:buSzPts val="1300"/>
                        <a:buFont typeface="Arial"/>
                        <a:buNone/>
                      </a:pPr>
                      <a:r>
                        <a:rPr lang="en-US" sz="1500">
                          <a:solidFill>
                            <a:schemeClr val="dk1"/>
                          </a:solidFill>
                          <a:latin typeface="Calibri"/>
                          <a:ea typeface="Calibri"/>
                          <a:cs typeface="Calibri"/>
                          <a:sym typeface="Calibri"/>
                        </a:rPr>
                        <a:t>1000+</a:t>
                      </a:r>
                      <a:endParaRPr i="0" sz="15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97.66%</a:t>
                      </a:r>
                      <a:endParaRPr i="0" sz="1500" u="none" cap="none" strike="noStrike">
                        <a:latin typeface="Calibri"/>
                        <a:ea typeface="Calibri"/>
                        <a:cs typeface="Calibri"/>
                        <a:sym typeface="Calibri"/>
                      </a:endParaRPr>
                    </a:p>
                  </a:txBody>
                  <a:tcPr marT="45725" marB="45725" marR="91450" marL="91450">
                    <a:solidFill>
                      <a:srgbClr val="F0F0D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i="0" lang="en-US" sz="1500" u="none" cap="none" strike="noStrike">
                          <a:latin typeface="Calibri"/>
                          <a:ea typeface="Calibri"/>
                          <a:cs typeface="Calibri"/>
                          <a:sym typeface="Calibri"/>
                        </a:rPr>
                        <a:t>3.</a:t>
                      </a:r>
                      <a:endParaRPr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221030410</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Reviewed research papers on cross-server trust &amp; interoperability</a:t>
                      </a:r>
                      <a:endParaRPr sz="1500" u="none" cap="none" strike="noStrike">
                        <a:latin typeface="Calibri"/>
                        <a:ea typeface="Calibri"/>
                        <a:cs typeface="Calibri"/>
                        <a:sym typeface="Calibri"/>
                      </a:endParaRPr>
                    </a:p>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Contributed to gap analysis</a:t>
                      </a:r>
                      <a:endParaRPr sz="1500" u="none" cap="none" strike="noStrike">
                        <a:latin typeface="Calibri"/>
                        <a:ea typeface="Calibri"/>
                        <a:cs typeface="Calibri"/>
                        <a:sym typeface="Calibri"/>
                      </a:endParaRPr>
                    </a:p>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Implemented MCP Server And </a:t>
                      </a:r>
                      <a:r>
                        <a:rPr lang="en-US" sz="1500">
                          <a:latin typeface="Calibri"/>
                          <a:ea typeface="Calibri"/>
                          <a:cs typeface="Calibri"/>
                          <a:sym typeface="Calibri"/>
                        </a:rPr>
                        <a:t>I</a:t>
                      </a:r>
                      <a:r>
                        <a:rPr lang="en-US" sz="1500" u="none" cap="none" strike="noStrike">
                          <a:latin typeface="Calibri"/>
                          <a:ea typeface="Calibri"/>
                          <a:cs typeface="Calibri"/>
                          <a:sym typeface="Calibri"/>
                        </a:rPr>
                        <a:t>ntegrated with Host </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25%</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rtl="0" algn="ctr">
                        <a:spcBef>
                          <a:spcPts val="0"/>
                        </a:spcBef>
                        <a:spcAft>
                          <a:spcPts val="0"/>
                        </a:spcAft>
                        <a:buClr>
                          <a:schemeClr val="dk1"/>
                        </a:buClr>
                        <a:buSzPts val="1300"/>
                        <a:buFont typeface="Arial"/>
                        <a:buNone/>
                      </a:pPr>
                      <a:r>
                        <a:rPr lang="en-US" sz="1500">
                          <a:solidFill>
                            <a:schemeClr val="dk1"/>
                          </a:solidFill>
                          <a:latin typeface="Calibri"/>
                          <a:ea typeface="Calibri"/>
                          <a:cs typeface="Calibri"/>
                          <a:sym typeface="Calibri"/>
                        </a:rPr>
                        <a:t>1000+</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lang="en-US" sz="1500" u="none" cap="none" strike="noStrike">
                          <a:latin typeface="Calibri"/>
                          <a:ea typeface="Calibri"/>
                          <a:cs typeface="Calibri"/>
                          <a:sym typeface="Calibri"/>
                        </a:rPr>
                        <a:t>97.66%</a:t>
                      </a:r>
                      <a:endParaRPr sz="1500" u="none" cap="none" strike="noStrike">
                        <a:latin typeface="Calibri"/>
                        <a:ea typeface="Calibri"/>
                        <a:cs typeface="Calibri"/>
                        <a:sym typeface="Calibri"/>
                      </a:endParaRPr>
                    </a:p>
                    <a:p>
                      <a:pPr indent="0" lvl="0" marL="0" marR="0" rtl="0" algn="ctr">
                        <a:lnSpc>
                          <a:spcPct val="100000"/>
                        </a:lnSpc>
                        <a:spcBef>
                          <a:spcPts val="1200"/>
                        </a:spcBef>
                        <a:spcAft>
                          <a:spcPts val="0"/>
                        </a:spcAft>
                        <a:buClr>
                          <a:srgbClr val="000000"/>
                        </a:buClr>
                        <a:buSzPts val="1300"/>
                        <a:buFont typeface="Arial"/>
                        <a:buNone/>
                      </a:pPr>
                      <a:r>
                        <a:t/>
                      </a:r>
                      <a:endParaRPr sz="1500" u="none" cap="none" strike="noStrike">
                        <a:latin typeface="Calibri"/>
                        <a:ea typeface="Calibri"/>
                        <a:cs typeface="Calibri"/>
                        <a:sym typeface="Calibri"/>
                      </a:endParaRPr>
                    </a:p>
                  </a:txBody>
                  <a:tcPr marT="45725" marB="45725" marR="91450" marL="91450">
                    <a:solidFill>
                      <a:srgbClr val="F4F9E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i="0" lang="en-US" sz="1500" u="none" cap="none" strike="noStrike">
                          <a:latin typeface="Calibri"/>
                          <a:ea typeface="Calibri"/>
                          <a:cs typeface="Calibri"/>
                          <a:sym typeface="Calibri"/>
                        </a:rPr>
                        <a:t>4.</a:t>
                      </a:r>
                      <a:endParaRPr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221030050</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Contributed to frontend &amp; design for website</a:t>
                      </a:r>
                      <a:endParaRPr sz="1500" u="none" cap="none" strike="noStrike">
                        <a:latin typeface="Calibri"/>
                        <a:ea typeface="Calibri"/>
                        <a:cs typeface="Calibri"/>
                        <a:sym typeface="Calibri"/>
                      </a:endParaRPr>
                    </a:p>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Read 4 key papers on MCP</a:t>
                      </a:r>
                      <a:endParaRPr sz="1500" u="none" cap="none" strike="noStrike">
                        <a:latin typeface="Calibri"/>
                        <a:ea typeface="Calibri"/>
                        <a:cs typeface="Calibri"/>
                        <a:sym typeface="Calibri"/>
                      </a:endParaRPr>
                    </a:p>
                    <a:p>
                      <a:pPr indent="-323850" lvl="0" marL="457200" marR="0" rtl="0" algn="l">
                        <a:lnSpc>
                          <a:spcPct val="100000"/>
                        </a:lnSpc>
                        <a:spcBef>
                          <a:spcPts val="0"/>
                        </a:spcBef>
                        <a:spcAft>
                          <a:spcPts val="0"/>
                        </a:spcAft>
                        <a:buClr>
                          <a:srgbClr val="000000"/>
                        </a:buClr>
                        <a:buSzPts val="1500"/>
                        <a:buFont typeface="Calibri"/>
                        <a:buChar char="●"/>
                      </a:pPr>
                      <a:r>
                        <a:rPr lang="en-US" sz="1500" u="none" cap="none" strike="noStrike">
                          <a:latin typeface="Calibri"/>
                          <a:ea typeface="Calibri"/>
                          <a:cs typeface="Calibri"/>
                          <a:sym typeface="Calibri"/>
                        </a:rPr>
                        <a:t>Literature review &amp; key gaps</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25%</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rtl="0" algn="ctr">
                        <a:spcBef>
                          <a:spcPts val="0"/>
                        </a:spcBef>
                        <a:spcAft>
                          <a:spcPts val="0"/>
                        </a:spcAft>
                        <a:buClr>
                          <a:schemeClr val="dk1"/>
                        </a:buClr>
                        <a:buSzPts val="1300"/>
                        <a:buFont typeface="Arial"/>
                        <a:buNone/>
                      </a:pPr>
                      <a:r>
                        <a:rPr lang="en-US" sz="1500">
                          <a:solidFill>
                            <a:schemeClr val="dk1"/>
                          </a:solidFill>
                          <a:latin typeface="Calibri"/>
                          <a:ea typeface="Calibri"/>
                          <a:cs typeface="Calibri"/>
                          <a:sym typeface="Calibri"/>
                        </a:rPr>
                        <a:t>1000+</a:t>
                      </a:r>
                      <a:endParaRPr i="0" sz="15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90.63%</a:t>
                      </a:r>
                      <a:endParaRPr i="0" sz="1500" u="none" cap="none" strike="noStrike">
                        <a:latin typeface="Calibri"/>
                        <a:ea typeface="Calibri"/>
                        <a:cs typeface="Calibri"/>
                        <a:sym typeface="Calibri"/>
                      </a:endParaRPr>
                    </a:p>
                  </a:txBody>
                  <a:tcPr marT="45725" marB="45725" marR="91450" marL="91450">
                    <a:solidFill>
                      <a:srgbClr val="F4F9ED"/>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6"/>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a:t>Introduction</a:t>
            </a:r>
            <a:endParaRPr/>
          </a:p>
        </p:txBody>
      </p:sp>
      <p:sp>
        <p:nvSpPr>
          <p:cNvPr id="48" name="Google Shape;48;p6"/>
          <p:cNvSpPr txBox="1"/>
          <p:nvPr/>
        </p:nvSpPr>
        <p:spPr>
          <a:xfrm>
            <a:off x="0" y="850250"/>
            <a:ext cx="9144000" cy="5504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US" sz="2200" u="none" cap="none" strike="noStrike">
                <a:solidFill>
                  <a:schemeClr val="dk1"/>
                </a:solidFill>
                <a:latin typeface="Calibri"/>
                <a:ea typeface="Calibri"/>
                <a:cs typeface="Calibri"/>
                <a:sym typeface="Calibri"/>
              </a:rPr>
              <a:t>Modern software development increasingly relies on AI-powered tools that support code generation, testing, debugging and refactoring, improving speed and productivity[1]. However, developers still face workflow interruptions when switching between IDEs, browsers, consoles and platforms like GitHub, which causes loss of context and reduced efficiency [2]. Existing assistants remain limited because they cannot operate across environments seamlessly </a:t>
            </a:r>
            <a:r>
              <a:rPr lang="en-US" sz="2200">
                <a:solidFill>
                  <a:schemeClr val="dk1"/>
                </a:solidFill>
                <a:latin typeface="Calibri"/>
                <a:ea typeface="Calibri"/>
                <a:cs typeface="Calibri"/>
                <a:sym typeface="Calibri"/>
              </a:rPr>
              <a:t>[3]</a:t>
            </a:r>
            <a:r>
              <a:rPr b="0" i="0" lang="en-US" sz="2200" u="none" cap="none" strike="noStrike">
                <a:solidFill>
                  <a:schemeClr val="dk1"/>
                </a:solidFill>
                <a:latin typeface="Calibri"/>
                <a:ea typeface="Calibri"/>
                <a:cs typeface="Calibri"/>
                <a:sym typeface="Calibri"/>
              </a:rPr>
              <a:t>.</a:t>
            </a:r>
            <a:endParaRPr b="0" i="0" sz="22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n-US" sz="2200" u="none" cap="none" strike="noStrike">
                <a:solidFill>
                  <a:schemeClr val="dk1"/>
                </a:solidFill>
                <a:latin typeface="Calibri"/>
                <a:ea typeface="Calibri"/>
                <a:cs typeface="Calibri"/>
                <a:sym typeface="Calibri"/>
              </a:rPr>
              <a:t>The Model Context Protocol (MCP) addresses this challenge by enabling secure communication and shared context between tools, allowing agents to support full workflows rather than isolated tasks [4][5]. This project develops a Unified MCP Framework connecting local files, the browser and GitHub through coordinated MCP servers.</a:t>
            </a:r>
            <a:endParaRPr b="0" i="0" sz="2200" u="none" cap="none" strike="noStrike">
              <a:solidFill>
                <a:schemeClr val="dk1"/>
              </a:solidFill>
              <a:latin typeface="Calibri"/>
              <a:ea typeface="Calibri"/>
              <a:cs typeface="Calibri"/>
              <a:sym typeface="Calibri"/>
            </a:endParaRPr>
          </a:p>
          <a:p>
            <a:pPr indent="0" lvl="0" marL="0" marR="0" rtl="0" algn="just">
              <a:lnSpc>
                <a:spcPct val="150000"/>
              </a:lnSpc>
              <a:spcBef>
                <a:spcPts val="120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Supervisor </a:t>
            </a:r>
            <a:r>
              <a:rPr lang="en-US"/>
              <a:t>Interactions </a:t>
            </a:r>
            <a:r>
              <a:rPr b="0" lang="en-US"/>
              <a:t>(as mentioned in weekly log)</a:t>
            </a:r>
            <a:endParaRPr b="0"/>
          </a:p>
        </p:txBody>
      </p:sp>
      <p:sp>
        <p:nvSpPr>
          <p:cNvPr id="239" name="Google Shape;239;p33"/>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chemeClr val="dk1"/>
              </a:buClr>
              <a:buSzPts val="225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
        <p:nvSpPr>
          <p:cNvPr id="240" name="Google Shape;240;p33"/>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rgbClr val="000000"/>
              </a:buClr>
              <a:buSzPts val="225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graphicFrame>
        <p:nvGraphicFramePr>
          <p:cNvPr id="241" name="Google Shape;241;p33"/>
          <p:cNvGraphicFramePr/>
          <p:nvPr/>
        </p:nvGraphicFramePr>
        <p:xfrm>
          <a:off x="110168" y="881350"/>
          <a:ext cx="3000000" cy="3000000"/>
        </p:xfrm>
        <a:graphic>
          <a:graphicData uri="http://schemas.openxmlformats.org/drawingml/2006/table">
            <a:tbl>
              <a:tblPr bandRow="1" firstRow="1">
                <a:noFill/>
                <a:tableStyleId>{4681A595-AC00-49B4-92CB-4AB57CF0E721}</a:tableStyleId>
              </a:tblPr>
              <a:tblGrid>
                <a:gridCol w="651825"/>
                <a:gridCol w="1364250"/>
                <a:gridCol w="5596575"/>
                <a:gridCol w="1222875"/>
              </a:tblGrid>
              <a:tr h="426075">
                <a:tc gridSpan="4">
                  <a:txBody>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Helvetica Neue"/>
                          <a:ea typeface="Helvetica Neue"/>
                          <a:cs typeface="Helvetica Neue"/>
                          <a:sym typeface="Helvetica Neue"/>
                        </a:rPr>
                        <a:t>No. of Meetings with Supervisor: </a:t>
                      </a:r>
                      <a:r>
                        <a:rPr lang="en-US" sz="1300">
                          <a:solidFill>
                            <a:srgbClr val="000000"/>
                          </a:solidFill>
                          <a:latin typeface="Helvetica Neue"/>
                          <a:ea typeface="Helvetica Neue"/>
                          <a:cs typeface="Helvetica Neue"/>
                          <a:sym typeface="Helvetica Neue"/>
                        </a:rPr>
                        <a:t>13</a:t>
                      </a:r>
                      <a:endParaRPr sz="1400" u="none" cap="none" strike="noStrike"/>
                    </a:p>
                  </a:txBody>
                  <a:tcPr marT="45725" marB="45725" marR="91450" marL="91450" anchor="ctr">
                    <a:solidFill>
                      <a:srgbClr val="D5D59B"/>
                    </a:solidFill>
                  </a:tcPr>
                </a:tc>
                <a:tc hMerge="1"/>
                <a:tc hMerge="1"/>
                <a:tc hMerge="1"/>
              </a:tr>
              <a:tr h="507400">
                <a:tc>
                  <a:txBody>
                    <a:bodyPr/>
                    <a:lstStyle/>
                    <a:p>
                      <a:pPr indent="0" lvl="0" marL="0" marR="0" rtl="0" algn="ctr">
                        <a:lnSpc>
                          <a:spcPct val="100000"/>
                        </a:lnSpc>
                        <a:spcBef>
                          <a:spcPts val="0"/>
                        </a:spcBef>
                        <a:spcAft>
                          <a:spcPts val="0"/>
                        </a:spcAft>
                        <a:buClr>
                          <a:srgbClr val="000000"/>
                        </a:buClr>
                        <a:buSzPts val="1300"/>
                        <a:buFont typeface="Arial"/>
                        <a:buNone/>
                      </a:pPr>
                      <a:r>
                        <a:rPr i="0" lang="en-US" sz="1500" u="none" cap="none" strike="noStrike">
                          <a:solidFill>
                            <a:srgbClr val="000000"/>
                          </a:solidFill>
                          <a:latin typeface="Calibri"/>
                          <a:ea typeface="Calibri"/>
                          <a:cs typeface="Calibri"/>
                          <a:sym typeface="Calibri"/>
                        </a:rPr>
                        <a:t>Week No.</a:t>
                      </a:r>
                      <a:endParaRPr sz="16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i="0" lang="en-US" sz="1600" u="none" cap="none" strike="noStrike">
                          <a:solidFill>
                            <a:srgbClr val="000000"/>
                          </a:solidFill>
                          <a:latin typeface="Calibri"/>
                          <a:ea typeface="Calibri"/>
                          <a:cs typeface="Calibri"/>
                          <a:sym typeface="Calibri"/>
                        </a:rPr>
                        <a:t>Duration</a:t>
                      </a:r>
                      <a:endParaRPr sz="17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i="0" lang="en-US" sz="1600" u="none" cap="none" strike="noStrike">
                          <a:solidFill>
                            <a:srgbClr val="000000"/>
                          </a:solidFill>
                          <a:latin typeface="Calibri"/>
                          <a:ea typeface="Calibri"/>
                          <a:cs typeface="Calibri"/>
                          <a:sym typeface="Calibri"/>
                        </a:rPr>
                        <a:t>Remarks (</a:t>
                      </a:r>
                      <a:r>
                        <a:rPr b="1" i="0" lang="en-US" sz="1600" u="none" cap="none" strike="noStrike">
                          <a:solidFill>
                            <a:srgbClr val="000000"/>
                          </a:solidFill>
                          <a:latin typeface="Calibri"/>
                          <a:ea typeface="Calibri"/>
                          <a:cs typeface="Calibri"/>
                          <a:sym typeface="Calibri"/>
                        </a:rPr>
                        <a:t>as mentioned in the weekly log</a:t>
                      </a:r>
                      <a:r>
                        <a:rPr i="0" lang="en-US" sz="1600" u="none" cap="none" strike="noStrike">
                          <a:solidFill>
                            <a:srgbClr val="000000"/>
                          </a:solidFill>
                          <a:latin typeface="Calibri"/>
                          <a:ea typeface="Calibri"/>
                          <a:cs typeface="Calibri"/>
                          <a:sym typeface="Calibri"/>
                        </a:rPr>
                        <a:t>)</a:t>
                      </a:r>
                      <a:endParaRPr sz="17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i="0" lang="en-US" sz="1500" u="none" cap="none" strike="noStrike">
                          <a:solidFill>
                            <a:srgbClr val="000000"/>
                          </a:solidFill>
                          <a:latin typeface="Calibri"/>
                          <a:ea typeface="Calibri"/>
                          <a:cs typeface="Calibri"/>
                          <a:sym typeface="Calibri"/>
                        </a:rPr>
                        <a:t>Incorporated</a:t>
                      </a:r>
                      <a:endParaRPr sz="16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i="0" lang="en-US" sz="1500" u="none" cap="none" strike="noStrike">
                          <a:solidFill>
                            <a:srgbClr val="000000"/>
                          </a:solidFill>
                          <a:latin typeface="Calibri"/>
                          <a:ea typeface="Calibri"/>
                          <a:cs typeface="Calibri"/>
                          <a:sym typeface="Calibri"/>
                        </a:rPr>
                        <a:t>(Yes/No)</a:t>
                      </a:r>
                      <a:endParaRPr sz="1600" u="none" cap="none" strike="noStrike">
                        <a:latin typeface="Calibri"/>
                        <a:ea typeface="Calibri"/>
                        <a:cs typeface="Calibri"/>
                        <a:sym typeface="Calibri"/>
                      </a:endParaRPr>
                    </a:p>
                  </a:txBody>
                  <a:tcPr marT="45725" marB="45725" marR="91450" marL="91450">
                    <a:solidFill>
                      <a:srgbClr val="D5D59B"/>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i="0" lang="en-US" sz="1500" u="none" cap="none" strike="noStrike">
                          <a:latin typeface="Calibri"/>
                          <a:ea typeface="Calibri"/>
                          <a:cs typeface="Calibri"/>
                          <a:sym typeface="Calibri"/>
                        </a:rPr>
                        <a:t>1.</a:t>
                      </a:r>
                      <a:endParaRPr sz="16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600" u="none" cap="none" strike="noStrike">
                          <a:latin typeface="Calibri"/>
                          <a:ea typeface="Calibri"/>
                          <a:cs typeface="Calibri"/>
                          <a:sym typeface="Calibri"/>
                        </a:rPr>
                        <a:t>13</a:t>
                      </a:r>
                      <a:r>
                        <a:rPr i="0" lang="en-US" sz="1600" u="none" cap="none" strike="noStrike">
                          <a:latin typeface="Calibri"/>
                          <a:ea typeface="Calibri"/>
                          <a:cs typeface="Calibri"/>
                          <a:sym typeface="Calibri"/>
                        </a:rPr>
                        <a:t>/</a:t>
                      </a:r>
                      <a:r>
                        <a:rPr lang="en-US" sz="1600" u="none" cap="none" strike="noStrike">
                          <a:latin typeface="Calibri"/>
                          <a:ea typeface="Calibri"/>
                          <a:cs typeface="Calibri"/>
                          <a:sym typeface="Calibri"/>
                        </a:rPr>
                        <a:t>08</a:t>
                      </a:r>
                      <a:r>
                        <a:rPr i="0" lang="en-US" sz="1600" u="none" cap="none" strike="noStrike">
                          <a:latin typeface="Calibri"/>
                          <a:ea typeface="Calibri"/>
                          <a:cs typeface="Calibri"/>
                          <a:sym typeface="Calibri"/>
                        </a:rPr>
                        <a:t>/2025 </a:t>
                      </a:r>
                      <a:endParaRPr sz="17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i="0" lang="en-US" sz="1600" u="none" cap="none" strike="noStrike">
                          <a:latin typeface="Calibri"/>
                          <a:ea typeface="Calibri"/>
                          <a:cs typeface="Calibri"/>
                          <a:sym typeface="Calibri"/>
                        </a:rPr>
                        <a:t>to</a:t>
                      </a:r>
                      <a:endParaRPr sz="17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Helvetica Neue"/>
                        <a:buNone/>
                      </a:pPr>
                      <a:r>
                        <a:rPr lang="en-US" sz="1600" u="none" cap="none" strike="noStrike">
                          <a:latin typeface="Calibri"/>
                          <a:ea typeface="Calibri"/>
                          <a:cs typeface="Calibri"/>
                          <a:sym typeface="Calibri"/>
                        </a:rPr>
                        <a:t>20</a:t>
                      </a:r>
                      <a:r>
                        <a:rPr i="0" lang="en-US" sz="1600" u="none" cap="none" strike="noStrike">
                          <a:latin typeface="Calibri"/>
                          <a:ea typeface="Calibri"/>
                          <a:cs typeface="Calibri"/>
                          <a:sym typeface="Calibri"/>
                        </a:rPr>
                        <a:t>/</a:t>
                      </a:r>
                      <a:r>
                        <a:rPr lang="en-US" sz="1600" u="none" cap="none" strike="noStrike">
                          <a:latin typeface="Calibri"/>
                          <a:ea typeface="Calibri"/>
                          <a:cs typeface="Calibri"/>
                          <a:sym typeface="Calibri"/>
                        </a:rPr>
                        <a:t>08</a:t>
                      </a:r>
                      <a:r>
                        <a:rPr i="0" lang="en-US" sz="1600" u="none" cap="none" strike="noStrike">
                          <a:latin typeface="Calibri"/>
                          <a:ea typeface="Calibri"/>
                          <a:cs typeface="Calibri"/>
                          <a:sym typeface="Calibri"/>
                        </a:rPr>
                        <a:t>/2025</a:t>
                      </a:r>
                      <a:endParaRPr sz="17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Continue literature survey and review research papers.</a:t>
                      </a:r>
                      <a:endParaRPr sz="17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Yes</a:t>
                      </a:r>
                      <a:endParaRPr i="0" sz="1500" u="none" cap="none" strike="noStrike">
                        <a:latin typeface="Calibri"/>
                        <a:ea typeface="Calibri"/>
                        <a:cs typeface="Calibri"/>
                        <a:sym typeface="Calibri"/>
                      </a:endParaRPr>
                    </a:p>
                  </a:txBody>
                  <a:tcPr marT="45725" marB="45725" marR="91450" marL="91450">
                    <a:solidFill>
                      <a:srgbClr val="F4F9E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i="0" lang="en-US" sz="1500" u="none" cap="none" strike="noStrike">
                          <a:latin typeface="Calibri"/>
                          <a:ea typeface="Calibri"/>
                          <a:cs typeface="Calibri"/>
                          <a:sym typeface="Calibri"/>
                        </a:rPr>
                        <a:t>2.</a:t>
                      </a:r>
                      <a:endParaRPr sz="16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600" u="none" cap="none" strike="noStrike">
                          <a:latin typeface="Calibri"/>
                          <a:ea typeface="Calibri"/>
                          <a:cs typeface="Calibri"/>
                          <a:sym typeface="Calibri"/>
                        </a:rPr>
                        <a:t>8</a:t>
                      </a:r>
                      <a:r>
                        <a:rPr i="0" lang="en-US" sz="1600" u="none" cap="none" strike="noStrike">
                          <a:latin typeface="Calibri"/>
                          <a:ea typeface="Calibri"/>
                          <a:cs typeface="Calibri"/>
                          <a:sym typeface="Calibri"/>
                        </a:rPr>
                        <a:t>/</a:t>
                      </a:r>
                      <a:r>
                        <a:rPr lang="en-US" sz="1600" u="none" cap="none" strike="noStrike">
                          <a:latin typeface="Calibri"/>
                          <a:ea typeface="Calibri"/>
                          <a:cs typeface="Calibri"/>
                          <a:sym typeface="Calibri"/>
                        </a:rPr>
                        <a:t>09</a:t>
                      </a:r>
                      <a:r>
                        <a:rPr i="0" lang="en-US" sz="1600" u="none" cap="none" strike="noStrike">
                          <a:latin typeface="Calibri"/>
                          <a:ea typeface="Calibri"/>
                          <a:cs typeface="Calibri"/>
                          <a:sym typeface="Calibri"/>
                        </a:rPr>
                        <a:t>/2025 </a:t>
                      </a:r>
                      <a:endParaRPr sz="17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i="0" lang="en-US" sz="1600" u="none" cap="none" strike="noStrike">
                          <a:latin typeface="Calibri"/>
                          <a:ea typeface="Calibri"/>
                          <a:cs typeface="Calibri"/>
                          <a:sym typeface="Calibri"/>
                        </a:rPr>
                        <a:t>to</a:t>
                      </a:r>
                      <a:endParaRPr sz="17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Helvetica Neue"/>
                        <a:buNone/>
                      </a:pPr>
                      <a:r>
                        <a:rPr lang="en-US" sz="1600" u="none" cap="none" strike="noStrike">
                          <a:latin typeface="Calibri"/>
                          <a:ea typeface="Calibri"/>
                          <a:cs typeface="Calibri"/>
                          <a:sym typeface="Calibri"/>
                        </a:rPr>
                        <a:t>15</a:t>
                      </a:r>
                      <a:r>
                        <a:rPr i="0" lang="en-US" sz="1600" u="none" cap="none" strike="noStrike">
                          <a:latin typeface="Calibri"/>
                          <a:ea typeface="Calibri"/>
                          <a:cs typeface="Calibri"/>
                          <a:sym typeface="Calibri"/>
                        </a:rPr>
                        <a:t>/</a:t>
                      </a:r>
                      <a:r>
                        <a:rPr lang="en-US" sz="1600" u="none" cap="none" strike="noStrike">
                          <a:latin typeface="Calibri"/>
                          <a:ea typeface="Calibri"/>
                          <a:cs typeface="Calibri"/>
                          <a:sym typeface="Calibri"/>
                        </a:rPr>
                        <a:t>09</a:t>
                      </a:r>
                      <a:r>
                        <a:rPr i="0" lang="en-US" sz="1600" u="none" cap="none" strike="noStrike">
                          <a:latin typeface="Calibri"/>
                          <a:ea typeface="Calibri"/>
                          <a:cs typeface="Calibri"/>
                          <a:sym typeface="Calibri"/>
                        </a:rPr>
                        <a:t>/2025</a:t>
                      </a:r>
                      <a:endParaRPr sz="17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Analyze key gaps from research papers and finalize literature survey section.</a:t>
                      </a:r>
                      <a:endParaRPr sz="17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Yes</a:t>
                      </a:r>
                      <a:endParaRPr i="0" sz="1500" u="none" cap="none" strike="noStrike">
                        <a:latin typeface="Calibri"/>
                        <a:ea typeface="Calibri"/>
                        <a:cs typeface="Calibri"/>
                        <a:sym typeface="Calibri"/>
                      </a:endParaRPr>
                    </a:p>
                  </a:txBody>
                  <a:tcPr marT="45725" marB="45725" marR="91450" marL="91450">
                    <a:solidFill>
                      <a:srgbClr val="F0F0D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i="0" lang="en-US" sz="1500" u="none" cap="none" strike="noStrike">
                          <a:latin typeface="Calibri"/>
                          <a:ea typeface="Calibri"/>
                          <a:cs typeface="Calibri"/>
                          <a:sym typeface="Calibri"/>
                        </a:rPr>
                        <a:t>3.</a:t>
                      </a:r>
                      <a:endParaRPr sz="16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600" u="none" cap="none" strike="noStrike">
                          <a:latin typeface="Calibri"/>
                          <a:ea typeface="Calibri"/>
                          <a:cs typeface="Calibri"/>
                          <a:sym typeface="Calibri"/>
                        </a:rPr>
                        <a:t>16</a:t>
                      </a:r>
                      <a:r>
                        <a:rPr i="0" lang="en-US" sz="1600" u="none" cap="none" strike="noStrike">
                          <a:latin typeface="Calibri"/>
                          <a:ea typeface="Calibri"/>
                          <a:cs typeface="Calibri"/>
                          <a:sym typeface="Calibri"/>
                        </a:rPr>
                        <a:t>/</a:t>
                      </a:r>
                      <a:r>
                        <a:rPr lang="en-US" sz="1600" u="none" cap="none" strike="noStrike">
                          <a:latin typeface="Calibri"/>
                          <a:ea typeface="Calibri"/>
                          <a:cs typeface="Calibri"/>
                          <a:sym typeface="Calibri"/>
                        </a:rPr>
                        <a:t>09</a:t>
                      </a:r>
                      <a:r>
                        <a:rPr i="0" lang="en-US" sz="1600" u="none" cap="none" strike="noStrike">
                          <a:latin typeface="Calibri"/>
                          <a:ea typeface="Calibri"/>
                          <a:cs typeface="Calibri"/>
                          <a:sym typeface="Calibri"/>
                        </a:rPr>
                        <a:t>/2025 </a:t>
                      </a:r>
                      <a:endParaRPr sz="17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i="0" lang="en-US" sz="1600" u="none" cap="none" strike="noStrike">
                          <a:latin typeface="Calibri"/>
                          <a:ea typeface="Calibri"/>
                          <a:cs typeface="Calibri"/>
                          <a:sym typeface="Calibri"/>
                        </a:rPr>
                        <a:t>to</a:t>
                      </a:r>
                      <a:endParaRPr sz="17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Helvetica Neue"/>
                        <a:buNone/>
                      </a:pPr>
                      <a:r>
                        <a:rPr lang="en-US" sz="1600" u="none" cap="none" strike="noStrike">
                          <a:latin typeface="Calibri"/>
                          <a:ea typeface="Calibri"/>
                          <a:cs typeface="Calibri"/>
                          <a:sym typeface="Calibri"/>
                        </a:rPr>
                        <a:t>21</a:t>
                      </a:r>
                      <a:r>
                        <a:rPr i="0" lang="en-US" sz="1600" u="none" cap="none" strike="noStrike">
                          <a:latin typeface="Calibri"/>
                          <a:ea typeface="Calibri"/>
                          <a:cs typeface="Calibri"/>
                          <a:sym typeface="Calibri"/>
                        </a:rPr>
                        <a:t>/</a:t>
                      </a:r>
                      <a:r>
                        <a:rPr lang="en-US" sz="1600" u="none" cap="none" strike="noStrike">
                          <a:latin typeface="Calibri"/>
                          <a:ea typeface="Calibri"/>
                          <a:cs typeface="Calibri"/>
                          <a:sym typeface="Calibri"/>
                        </a:rPr>
                        <a:t>09</a:t>
                      </a:r>
                      <a:r>
                        <a:rPr i="0" lang="en-US" sz="1600" u="none" cap="none" strike="noStrike">
                          <a:latin typeface="Calibri"/>
                          <a:ea typeface="Calibri"/>
                          <a:cs typeface="Calibri"/>
                          <a:sym typeface="Calibri"/>
                        </a:rPr>
                        <a:t>/2025</a:t>
                      </a:r>
                      <a:endParaRPr sz="17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l">
                        <a:lnSpc>
                          <a:spcPct val="100000"/>
                        </a:lnSpc>
                        <a:spcBef>
                          <a:spcPts val="0"/>
                        </a:spcBef>
                        <a:spcAft>
                          <a:spcPts val="0"/>
                        </a:spcAft>
                        <a:buClr>
                          <a:srgbClr val="000000"/>
                        </a:buClr>
                        <a:buSzPts val="1700"/>
                        <a:buFont typeface="Arial"/>
                        <a:buNone/>
                      </a:pPr>
                      <a:r>
                        <a:rPr lang="en-US" sz="1700" u="none" cap="none" strike="noStrike">
                          <a:latin typeface="Calibri"/>
                          <a:ea typeface="Calibri"/>
                          <a:cs typeface="Calibri"/>
                          <a:sym typeface="Calibri"/>
                        </a:rPr>
                        <a:t>Identify the potential gaps. Students should implement any one of the identified gaps.</a:t>
                      </a:r>
                      <a:endParaRPr sz="1700" u="none" cap="none" strike="noStrike">
                        <a:latin typeface="Calibri"/>
                        <a:ea typeface="Calibri"/>
                        <a:cs typeface="Calibri"/>
                        <a:sym typeface="Calibri"/>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Yes</a:t>
                      </a:r>
                      <a:endParaRPr i="0" sz="1500" u="none" cap="none" strike="noStrike">
                        <a:latin typeface="Calibri"/>
                        <a:ea typeface="Calibri"/>
                        <a:cs typeface="Calibri"/>
                        <a:sym typeface="Calibri"/>
                      </a:endParaRPr>
                    </a:p>
                  </a:txBody>
                  <a:tcPr marT="45725" marB="45725" marR="91450" marL="91450">
                    <a:solidFill>
                      <a:srgbClr val="F4F9E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i="0" lang="en-US" sz="1500" u="none" cap="none" strike="noStrike">
                          <a:latin typeface="Calibri"/>
                          <a:ea typeface="Calibri"/>
                          <a:cs typeface="Calibri"/>
                          <a:sym typeface="Calibri"/>
                        </a:rPr>
                        <a:t>4.</a:t>
                      </a:r>
                      <a:endParaRPr sz="16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600" u="none" cap="none" strike="noStrike">
                          <a:latin typeface="Calibri"/>
                          <a:ea typeface="Calibri"/>
                          <a:cs typeface="Calibri"/>
                          <a:sym typeface="Calibri"/>
                        </a:rPr>
                        <a:t>22</a:t>
                      </a:r>
                      <a:r>
                        <a:rPr i="0" lang="en-US" sz="1600" u="none" cap="none" strike="noStrike">
                          <a:latin typeface="Calibri"/>
                          <a:ea typeface="Calibri"/>
                          <a:cs typeface="Calibri"/>
                          <a:sym typeface="Calibri"/>
                        </a:rPr>
                        <a:t>/</a:t>
                      </a:r>
                      <a:r>
                        <a:rPr lang="en-US" sz="1600" u="none" cap="none" strike="noStrike">
                          <a:latin typeface="Calibri"/>
                          <a:ea typeface="Calibri"/>
                          <a:cs typeface="Calibri"/>
                          <a:sym typeface="Calibri"/>
                        </a:rPr>
                        <a:t>09</a:t>
                      </a:r>
                      <a:r>
                        <a:rPr i="0" lang="en-US" sz="1600" u="none" cap="none" strike="noStrike">
                          <a:latin typeface="Calibri"/>
                          <a:ea typeface="Calibri"/>
                          <a:cs typeface="Calibri"/>
                          <a:sym typeface="Calibri"/>
                        </a:rPr>
                        <a:t>/2025 </a:t>
                      </a:r>
                      <a:endParaRPr sz="17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i="0" lang="en-US" sz="1600" u="none" cap="none" strike="noStrike">
                          <a:latin typeface="Calibri"/>
                          <a:ea typeface="Calibri"/>
                          <a:cs typeface="Calibri"/>
                          <a:sym typeface="Calibri"/>
                        </a:rPr>
                        <a:t>to</a:t>
                      </a:r>
                      <a:endParaRPr sz="17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Helvetica Neue"/>
                        <a:buNone/>
                      </a:pPr>
                      <a:r>
                        <a:rPr lang="en-US" sz="1600" u="none" cap="none" strike="noStrike">
                          <a:latin typeface="Calibri"/>
                          <a:ea typeface="Calibri"/>
                          <a:cs typeface="Calibri"/>
                          <a:sym typeface="Calibri"/>
                        </a:rPr>
                        <a:t>26</a:t>
                      </a:r>
                      <a:r>
                        <a:rPr i="0" lang="en-US" sz="1600" u="none" cap="none" strike="noStrike">
                          <a:latin typeface="Calibri"/>
                          <a:ea typeface="Calibri"/>
                          <a:cs typeface="Calibri"/>
                          <a:sym typeface="Calibri"/>
                        </a:rPr>
                        <a:t>/</a:t>
                      </a:r>
                      <a:r>
                        <a:rPr lang="en-US" sz="1600" u="none" cap="none" strike="noStrike">
                          <a:latin typeface="Calibri"/>
                          <a:ea typeface="Calibri"/>
                          <a:cs typeface="Calibri"/>
                          <a:sym typeface="Calibri"/>
                        </a:rPr>
                        <a:t>09</a:t>
                      </a:r>
                      <a:r>
                        <a:rPr i="0" lang="en-US" sz="1600" u="none" cap="none" strike="noStrike">
                          <a:latin typeface="Calibri"/>
                          <a:ea typeface="Calibri"/>
                          <a:cs typeface="Calibri"/>
                          <a:sym typeface="Calibri"/>
                        </a:rPr>
                        <a:t>/2025</a:t>
                      </a:r>
                      <a:endParaRPr sz="17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Start implementing from base paper.</a:t>
                      </a:r>
                      <a:endParaRPr sz="17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500" u="none" cap="none" strike="noStrike">
                          <a:latin typeface="Calibri"/>
                          <a:ea typeface="Calibri"/>
                          <a:cs typeface="Calibri"/>
                          <a:sym typeface="Calibri"/>
                        </a:rPr>
                        <a:t>No</a:t>
                      </a:r>
                      <a:endParaRPr i="0" sz="1500" u="none" cap="none" strike="noStrike">
                        <a:latin typeface="Calibri"/>
                        <a:ea typeface="Calibri"/>
                        <a:cs typeface="Calibri"/>
                        <a:sym typeface="Calibri"/>
                      </a:endParaRPr>
                    </a:p>
                  </a:txBody>
                  <a:tcPr marT="45725" marB="45725" marR="91450" marL="91450">
                    <a:solidFill>
                      <a:srgbClr val="F0F0DD"/>
                    </a:solidFill>
                  </a:tcPr>
                </a:tc>
              </a:tr>
              <a:tr h="828000">
                <a:tc>
                  <a:txBody>
                    <a:bodyPr/>
                    <a:lstStyle/>
                    <a:p>
                      <a:pPr indent="0" lvl="0" marL="0" marR="0" rtl="0" algn="ctr">
                        <a:lnSpc>
                          <a:spcPct val="100000"/>
                        </a:lnSpc>
                        <a:spcBef>
                          <a:spcPts val="0"/>
                        </a:spcBef>
                        <a:spcAft>
                          <a:spcPts val="0"/>
                        </a:spcAft>
                        <a:buNone/>
                      </a:pPr>
                      <a:r>
                        <a:rPr lang="en-US" sz="1500">
                          <a:latin typeface="Calibri"/>
                          <a:ea typeface="Calibri"/>
                          <a:cs typeface="Calibri"/>
                          <a:sym typeface="Calibri"/>
                        </a:rPr>
                        <a:t>5.</a:t>
                      </a:r>
                      <a:endParaRPr i="0" sz="15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None/>
                      </a:pPr>
                      <a:r>
                        <a:rPr lang="en-US" sz="1600">
                          <a:latin typeface="Calibri"/>
                          <a:ea typeface="Calibri"/>
                          <a:cs typeface="Calibri"/>
                          <a:sym typeface="Calibri"/>
                        </a:rPr>
                        <a:t>29/09/25</a:t>
                      </a:r>
                      <a:endParaRPr sz="1600">
                        <a:latin typeface="Calibri"/>
                        <a:ea typeface="Calibri"/>
                        <a:cs typeface="Calibri"/>
                        <a:sym typeface="Calibri"/>
                      </a:endParaRPr>
                    </a:p>
                    <a:p>
                      <a:pPr indent="0" lvl="0" marL="0" marR="0" rtl="0" algn="ctr">
                        <a:lnSpc>
                          <a:spcPct val="100000"/>
                        </a:lnSpc>
                        <a:spcBef>
                          <a:spcPts val="0"/>
                        </a:spcBef>
                        <a:spcAft>
                          <a:spcPts val="0"/>
                        </a:spcAft>
                        <a:buNone/>
                      </a:pPr>
                      <a:r>
                        <a:rPr lang="en-US" sz="1600">
                          <a:latin typeface="Calibri"/>
                          <a:ea typeface="Calibri"/>
                          <a:cs typeface="Calibri"/>
                          <a:sym typeface="Calibri"/>
                        </a:rPr>
                        <a:t>to</a:t>
                      </a:r>
                      <a:endParaRPr sz="1600">
                        <a:latin typeface="Calibri"/>
                        <a:ea typeface="Calibri"/>
                        <a:cs typeface="Calibri"/>
                        <a:sym typeface="Calibri"/>
                      </a:endParaRPr>
                    </a:p>
                    <a:p>
                      <a:pPr indent="0" lvl="0" marL="0" marR="0" rtl="0" algn="ctr">
                        <a:lnSpc>
                          <a:spcPct val="100000"/>
                        </a:lnSpc>
                        <a:spcBef>
                          <a:spcPts val="0"/>
                        </a:spcBef>
                        <a:spcAft>
                          <a:spcPts val="0"/>
                        </a:spcAft>
                        <a:buNone/>
                      </a:pPr>
                      <a:r>
                        <a:rPr lang="en-US" sz="1600">
                          <a:latin typeface="Calibri"/>
                          <a:ea typeface="Calibri"/>
                          <a:cs typeface="Calibri"/>
                          <a:sym typeface="Calibri"/>
                        </a:rPr>
                        <a:t>05/10/25</a:t>
                      </a:r>
                      <a:endParaRPr sz="1600">
                        <a:latin typeface="Calibri"/>
                        <a:ea typeface="Calibri"/>
                        <a:cs typeface="Calibri"/>
                        <a:sym typeface="Calibri"/>
                      </a:endParaRPr>
                    </a:p>
                  </a:txBody>
                  <a:tcPr marT="45725" marB="45725" marR="91450" marL="91450">
                    <a:solidFill>
                      <a:srgbClr val="F0F0DD"/>
                    </a:solidFill>
                  </a:tcPr>
                </a:tc>
                <a:tc>
                  <a:txBody>
                    <a:bodyPr/>
                    <a:lstStyle/>
                    <a:p>
                      <a:pPr indent="0" lvl="0" marL="0" marR="0" rtl="0" algn="l">
                        <a:lnSpc>
                          <a:spcPct val="100000"/>
                        </a:lnSpc>
                        <a:spcBef>
                          <a:spcPts val="0"/>
                        </a:spcBef>
                        <a:spcAft>
                          <a:spcPts val="0"/>
                        </a:spcAft>
                        <a:buNone/>
                      </a:pPr>
                      <a:r>
                        <a:rPr lang="en-US" sz="1600">
                          <a:latin typeface="Calibri"/>
                          <a:ea typeface="Calibri"/>
                          <a:cs typeface="Calibri"/>
                          <a:sym typeface="Calibri"/>
                        </a:rPr>
                        <a:t>Find the base paper for research gaps and start the implementation . </a:t>
                      </a:r>
                      <a:endParaRPr sz="16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None/>
                      </a:pPr>
                      <a:r>
                        <a:rPr lang="en-US" sz="1500">
                          <a:latin typeface="Calibri"/>
                          <a:ea typeface="Calibri"/>
                          <a:cs typeface="Calibri"/>
                          <a:sym typeface="Calibri"/>
                        </a:rPr>
                        <a:t>No</a:t>
                      </a:r>
                      <a:endParaRPr sz="1500" u="none" cap="none" strike="noStrike">
                        <a:latin typeface="Calibri"/>
                        <a:ea typeface="Calibri"/>
                        <a:cs typeface="Calibri"/>
                        <a:sym typeface="Calibri"/>
                      </a:endParaRPr>
                    </a:p>
                  </a:txBody>
                  <a:tcPr marT="45725" marB="45725" marR="91450" marL="91450">
                    <a:solidFill>
                      <a:srgbClr val="F0F0DD"/>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Supervisor </a:t>
            </a:r>
            <a:r>
              <a:rPr lang="en-US"/>
              <a:t>Interactions</a:t>
            </a:r>
            <a:r>
              <a:rPr lang="en-US" sz="2400"/>
              <a:t> </a:t>
            </a:r>
            <a:r>
              <a:rPr b="0" lang="en-US" sz="2400"/>
              <a:t>(cont…)</a:t>
            </a:r>
            <a:endParaRPr b="0"/>
          </a:p>
        </p:txBody>
      </p:sp>
      <p:sp>
        <p:nvSpPr>
          <p:cNvPr id="247" name="Google Shape;247;p34"/>
          <p:cNvSpPr txBox="1"/>
          <p:nvPr/>
        </p:nvSpPr>
        <p:spPr>
          <a:xfrm>
            <a:off x="77118" y="804231"/>
            <a:ext cx="8956714" cy="5794873"/>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chemeClr val="dk1"/>
              </a:buClr>
              <a:buSzPts val="225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graphicFrame>
        <p:nvGraphicFramePr>
          <p:cNvPr id="248" name="Google Shape;248;p34"/>
          <p:cNvGraphicFramePr/>
          <p:nvPr/>
        </p:nvGraphicFramePr>
        <p:xfrm>
          <a:off x="110168" y="881350"/>
          <a:ext cx="3000000" cy="3000000"/>
        </p:xfrm>
        <a:graphic>
          <a:graphicData uri="http://schemas.openxmlformats.org/drawingml/2006/table">
            <a:tbl>
              <a:tblPr bandRow="1" firstRow="1">
                <a:noFill/>
                <a:tableStyleId>{918E7A52-18A0-4DFB-BA08-F033733987CC}</a:tableStyleId>
              </a:tblPr>
              <a:tblGrid>
                <a:gridCol w="651825"/>
                <a:gridCol w="1364250"/>
                <a:gridCol w="5596575"/>
                <a:gridCol w="1222875"/>
              </a:tblGrid>
              <a:tr h="507400">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Week No.</a:t>
                      </a:r>
                      <a:endParaRPr sz="1400" u="none" cap="none" strike="noStrike"/>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Duration</a:t>
                      </a:r>
                      <a:endParaRPr sz="1400" u="none" cap="none" strike="noStrike"/>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Remarks (</a:t>
                      </a:r>
                      <a:r>
                        <a:rPr b="1" i="0" lang="en-US" sz="1300" u="none" cap="none" strike="noStrike">
                          <a:solidFill>
                            <a:schemeClr val="dk1"/>
                          </a:solidFill>
                          <a:latin typeface="Helvetica Neue"/>
                          <a:ea typeface="Helvetica Neue"/>
                          <a:cs typeface="Helvetica Neue"/>
                          <a:sym typeface="Helvetica Neue"/>
                        </a:rPr>
                        <a:t>as mentioned in the weekly log</a:t>
                      </a:r>
                      <a:r>
                        <a:rPr b="0" i="0" lang="en-US" sz="1300" u="none" cap="none" strike="noStrike">
                          <a:solidFill>
                            <a:schemeClr val="dk1"/>
                          </a:solidFill>
                          <a:latin typeface="Helvetica Neue"/>
                          <a:ea typeface="Helvetica Neue"/>
                          <a:cs typeface="Helvetica Neue"/>
                          <a:sym typeface="Helvetica Neue"/>
                        </a:rPr>
                        <a:t>)</a:t>
                      </a:r>
                      <a:endParaRPr sz="1400" u="none" cap="none" strike="noStrike"/>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Incorporated</a:t>
                      </a:r>
                      <a:endParaRPr sz="1400" u="none" cap="none" strike="noStrike"/>
                    </a:p>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(Yes/No)</a:t>
                      </a:r>
                      <a:endParaRPr sz="1400" u="none" cap="none" strike="noStrike"/>
                    </a:p>
                  </a:txBody>
                  <a:tcPr marT="45725" marB="45725" marR="91450" marL="91450">
                    <a:solidFill>
                      <a:srgbClr val="D5D59B"/>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latin typeface="Helvetica Neue"/>
                          <a:ea typeface="Helvetica Neue"/>
                          <a:cs typeface="Helvetica Neue"/>
                          <a:sym typeface="Helvetica Neue"/>
                        </a:rPr>
                        <a:t>6.</a:t>
                      </a:r>
                      <a:endParaRPr sz="1400" u="none" cap="none" strike="noStrike"/>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19/10/25</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to</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26/10/25</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l">
                        <a:lnSpc>
                          <a:spcPct val="100000"/>
                        </a:lnSpc>
                        <a:spcBef>
                          <a:spcPts val="0"/>
                        </a:spcBef>
                        <a:spcAft>
                          <a:spcPts val="0"/>
                        </a:spcAft>
                        <a:buNone/>
                      </a:pPr>
                      <a:r>
                        <a:rPr lang="en-US" sz="1300">
                          <a:latin typeface="Helvetica Neue"/>
                          <a:ea typeface="Helvetica Neue"/>
                          <a:cs typeface="Helvetica Neue"/>
                          <a:sym typeface="Helvetica Neue"/>
                        </a:rPr>
                        <a:t> Complete Browser Implementation. </a:t>
                      </a:r>
                      <a:endParaRPr sz="1400" u="none" cap="none" strike="noStrike"/>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u="none" cap="none" strike="noStrike">
                        <a:latin typeface="Helvetica Neue"/>
                        <a:ea typeface="Helvetica Neue"/>
                        <a:cs typeface="Helvetica Neue"/>
                        <a:sym typeface="Helvetica Neue"/>
                      </a:endParaRPr>
                    </a:p>
                  </a:txBody>
                  <a:tcPr marT="45725" marB="45725" marR="91450" marL="91450">
                    <a:solidFill>
                      <a:srgbClr val="F4F9E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latin typeface="Helvetica Neue"/>
                          <a:ea typeface="Helvetica Neue"/>
                          <a:cs typeface="Helvetica Neue"/>
                          <a:sym typeface="Helvetica Neue"/>
                        </a:rPr>
                        <a:t>7.</a:t>
                      </a:r>
                      <a:endParaRPr sz="1400" u="none" cap="none" strike="noStrike"/>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26/10/25</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to</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10/11/25</a:t>
                      </a:r>
                      <a:endParaRPr sz="13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lnSpc>
                          <a:spcPct val="100000"/>
                        </a:lnSpc>
                        <a:spcBef>
                          <a:spcPts val="0"/>
                        </a:spcBef>
                        <a:spcAft>
                          <a:spcPts val="0"/>
                        </a:spcAft>
                        <a:buNone/>
                      </a:pPr>
                      <a:r>
                        <a:rPr lang="en-US" sz="1300">
                          <a:latin typeface="Helvetica Neue"/>
                          <a:ea typeface="Helvetica Neue"/>
                          <a:cs typeface="Helvetica Neue"/>
                          <a:sym typeface="Helvetica Neue"/>
                        </a:rPr>
                        <a:t>Complete your Implementation as discussed . </a:t>
                      </a:r>
                      <a:endParaRPr sz="1400" u="none" cap="none" strike="noStrike"/>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u="none" cap="none" strike="noStrike">
                        <a:latin typeface="Helvetica Neue"/>
                        <a:ea typeface="Helvetica Neue"/>
                        <a:cs typeface="Helvetica Neue"/>
                        <a:sym typeface="Helvetica Neue"/>
                      </a:endParaRPr>
                    </a:p>
                  </a:txBody>
                  <a:tcPr marT="45725" marB="45725" marR="91450" marL="91450">
                    <a:solidFill>
                      <a:srgbClr val="F0F0D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latin typeface="Helvetica Neue"/>
                          <a:ea typeface="Helvetica Neue"/>
                          <a:cs typeface="Helvetica Neue"/>
                          <a:sym typeface="Helvetica Neue"/>
                        </a:rPr>
                        <a:t>8.</a:t>
                      </a:r>
                      <a:endParaRPr sz="1400" u="none" cap="none" strike="noStrike"/>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02/11/25</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to</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09/11/25</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l">
                        <a:lnSpc>
                          <a:spcPct val="100000"/>
                        </a:lnSpc>
                        <a:spcBef>
                          <a:spcPts val="0"/>
                        </a:spcBef>
                        <a:spcAft>
                          <a:spcPts val="0"/>
                        </a:spcAft>
                        <a:buNone/>
                      </a:pPr>
                      <a:r>
                        <a:rPr lang="en-US"/>
                        <a:t>Implement the changes as discussed . </a:t>
                      </a:r>
                      <a:endParaRPr sz="1400" u="none" cap="none" strike="noStrike"/>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u="none" cap="none" strike="noStrike">
                        <a:latin typeface="Helvetica Neue"/>
                        <a:ea typeface="Helvetica Neue"/>
                        <a:cs typeface="Helvetica Neue"/>
                        <a:sym typeface="Helvetica Neue"/>
                      </a:endParaRPr>
                    </a:p>
                  </a:txBody>
                  <a:tcPr marT="45725" marB="45725" marR="91450" marL="91450">
                    <a:solidFill>
                      <a:srgbClr val="F4F9E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latin typeface="Helvetica Neue"/>
                          <a:ea typeface="Helvetica Neue"/>
                          <a:cs typeface="Helvetica Neue"/>
                          <a:sym typeface="Helvetica Neue"/>
                        </a:rPr>
                        <a:t>9.</a:t>
                      </a:r>
                      <a:endParaRPr sz="1400" u="none" cap="none" strike="noStrike"/>
                    </a:p>
                  </a:txBody>
                  <a:tcPr marT="45725" marB="45725" marR="91450" marL="91450">
                    <a:solidFill>
                      <a:srgbClr val="F0F0DD"/>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     09/11/25</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           to</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     16/11/25          </a:t>
                      </a:r>
                      <a:endParaRPr sz="13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lnSpc>
                          <a:spcPct val="100000"/>
                        </a:lnSpc>
                        <a:spcBef>
                          <a:spcPts val="0"/>
                        </a:spcBef>
                        <a:spcAft>
                          <a:spcPts val="0"/>
                        </a:spcAft>
                        <a:buNone/>
                      </a:pPr>
                      <a:r>
                        <a:rPr lang="en-US" sz="1300">
                          <a:latin typeface="Helvetica Neue"/>
                          <a:ea typeface="Helvetica Neue"/>
                          <a:cs typeface="Helvetica Neue"/>
                          <a:sym typeface="Helvetica Neue"/>
                        </a:rPr>
                        <a:t>Complete the Integration Part . </a:t>
                      </a:r>
                      <a:endParaRPr sz="1400" u="none" cap="none" strike="noStrike"/>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u="none" cap="none" strike="noStrike">
                        <a:latin typeface="Helvetica Neue"/>
                        <a:ea typeface="Helvetica Neue"/>
                        <a:cs typeface="Helvetica Neue"/>
                        <a:sym typeface="Helvetica Neue"/>
                      </a:endParaRPr>
                    </a:p>
                  </a:txBody>
                  <a:tcPr marT="45725" marB="45725" marR="91450" marL="91450">
                    <a:solidFill>
                      <a:srgbClr val="F0F0D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latin typeface="Helvetica Neue"/>
                          <a:ea typeface="Helvetica Neue"/>
                          <a:cs typeface="Helvetica Neue"/>
                          <a:sym typeface="Helvetica Neue"/>
                        </a:rPr>
                        <a:t>10.</a:t>
                      </a:r>
                      <a:endParaRPr sz="1400" u="none" cap="none" strike="noStrike"/>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16/11/25</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to</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23/11/25</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l">
                        <a:lnSpc>
                          <a:spcPct val="100000"/>
                        </a:lnSpc>
                        <a:spcBef>
                          <a:spcPts val="0"/>
                        </a:spcBef>
                        <a:spcAft>
                          <a:spcPts val="0"/>
                        </a:spcAft>
                        <a:buNone/>
                      </a:pPr>
                      <a:r>
                        <a:rPr lang="en-US" sz="1300">
                          <a:latin typeface="Helvetica Neue"/>
                          <a:ea typeface="Helvetica Neue"/>
                          <a:cs typeface="Helvetica Neue"/>
                          <a:sym typeface="Helvetica Neue"/>
                        </a:rPr>
                        <a:t>Complete the Integration Part . </a:t>
                      </a:r>
                      <a:endParaRPr sz="1400" u="none" cap="none" strike="noStrike"/>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u="none" cap="none" strike="noStrike">
                        <a:latin typeface="Helvetica Neue"/>
                        <a:ea typeface="Helvetica Neue"/>
                        <a:cs typeface="Helvetica Neue"/>
                        <a:sym typeface="Helvetica Neue"/>
                      </a:endParaRPr>
                    </a:p>
                  </a:txBody>
                  <a:tcPr marT="45725" marB="45725" marR="91450" marL="91450">
                    <a:solidFill>
                      <a:srgbClr val="F4F9ED"/>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40640" y="30480"/>
            <a:ext cx="8328900" cy="6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 Supervisor Interactions </a:t>
            </a:r>
            <a:r>
              <a:rPr b="0" lang="en-US"/>
              <a:t>(cont…)</a:t>
            </a:r>
            <a:endParaRPr b="0"/>
          </a:p>
        </p:txBody>
      </p:sp>
      <p:graphicFrame>
        <p:nvGraphicFramePr>
          <p:cNvPr id="255" name="Google Shape;255;p35"/>
          <p:cNvGraphicFramePr/>
          <p:nvPr/>
        </p:nvGraphicFramePr>
        <p:xfrm>
          <a:off x="110168" y="881350"/>
          <a:ext cx="3000000" cy="3000000"/>
        </p:xfrm>
        <a:graphic>
          <a:graphicData uri="http://schemas.openxmlformats.org/drawingml/2006/table">
            <a:tbl>
              <a:tblPr bandRow="1" firstRow="1">
                <a:noFill/>
                <a:tableStyleId>{918E7A52-18A0-4DFB-BA08-F033733987CC}</a:tableStyleId>
              </a:tblPr>
              <a:tblGrid>
                <a:gridCol w="651825"/>
                <a:gridCol w="1364250"/>
                <a:gridCol w="5596575"/>
                <a:gridCol w="1222875"/>
              </a:tblGrid>
              <a:tr h="507400">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Week No.</a:t>
                      </a:r>
                      <a:endParaRPr sz="1400" u="none" cap="none" strike="noStrike"/>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Duration</a:t>
                      </a:r>
                      <a:endParaRPr sz="1400" u="none" cap="none" strike="noStrike"/>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Remarks (</a:t>
                      </a:r>
                      <a:r>
                        <a:rPr b="1" i="0" lang="en-US" sz="1300" u="none" cap="none" strike="noStrike">
                          <a:solidFill>
                            <a:schemeClr val="dk1"/>
                          </a:solidFill>
                          <a:latin typeface="Helvetica Neue"/>
                          <a:ea typeface="Helvetica Neue"/>
                          <a:cs typeface="Helvetica Neue"/>
                          <a:sym typeface="Helvetica Neue"/>
                        </a:rPr>
                        <a:t>as mentioned in the weekly log</a:t>
                      </a:r>
                      <a:r>
                        <a:rPr b="0" i="0" lang="en-US" sz="1300" u="none" cap="none" strike="noStrike">
                          <a:solidFill>
                            <a:schemeClr val="dk1"/>
                          </a:solidFill>
                          <a:latin typeface="Helvetica Neue"/>
                          <a:ea typeface="Helvetica Neue"/>
                          <a:cs typeface="Helvetica Neue"/>
                          <a:sym typeface="Helvetica Neue"/>
                        </a:rPr>
                        <a:t>)</a:t>
                      </a:r>
                      <a:endParaRPr sz="1400" u="none" cap="none" strike="noStrike"/>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Incorporated</a:t>
                      </a:r>
                      <a:endParaRPr sz="1400" u="none" cap="none" strike="noStrike"/>
                    </a:p>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(Yes/No)</a:t>
                      </a:r>
                      <a:endParaRPr sz="1400" u="none" cap="none" strike="noStrike"/>
                    </a:p>
                  </a:txBody>
                  <a:tcPr marT="45725" marB="45725" marR="91450" marL="91450">
                    <a:solidFill>
                      <a:srgbClr val="D5D59B"/>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11</a:t>
                      </a:r>
                      <a:r>
                        <a:rPr b="0" i="0" lang="en-US" sz="1300" u="none" cap="none" strike="noStrike">
                          <a:latin typeface="Helvetica Neue"/>
                          <a:ea typeface="Helvetica Neue"/>
                          <a:cs typeface="Helvetica Neue"/>
                          <a:sym typeface="Helvetica Neue"/>
                        </a:rPr>
                        <a:t>.</a:t>
                      </a:r>
                      <a:endParaRPr sz="1400" u="none" cap="none" strike="noStrike"/>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23</a:t>
                      </a:r>
                      <a:r>
                        <a:rPr lang="en-US" sz="1300">
                          <a:latin typeface="Helvetica Neue"/>
                          <a:ea typeface="Helvetica Neue"/>
                          <a:cs typeface="Helvetica Neue"/>
                          <a:sym typeface="Helvetica Neue"/>
                        </a:rPr>
                        <a:t>/11/25</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to</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30/11</a:t>
                      </a:r>
                      <a:r>
                        <a:rPr lang="en-US" sz="1300">
                          <a:latin typeface="Helvetica Neue"/>
                          <a:ea typeface="Helvetica Neue"/>
                          <a:cs typeface="Helvetica Neue"/>
                          <a:sym typeface="Helvetica Neue"/>
                        </a:rPr>
                        <a:t>/25</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l">
                        <a:lnSpc>
                          <a:spcPct val="100000"/>
                        </a:lnSpc>
                        <a:spcBef>
                          <a:spcPts val="0"/>
                        </a:spcBef>
                        <a:spcAft>
                          <a:spcPts val="0"/>
                        </a:spcAft>
                        <a:buNone/>
                      </a:pPr>
                      <a:r>
                        <a:rPr lang="en-US" sz="1300">
                          <a:latin typeface="Helvetica Neue"/>
                          <a:ea typeface="Helvetica Neue"/>
                          <a:cs typeface="Helvetica Neue"/>
                          <a:sym typeface="Helvetica Neue"/>
                        </a:rPr>
                        <a:t> Work on connection with main functional UI and Backend . </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US" sz="1300">
                          <a:latin typeface="Helvetica Neue"/>
                          <a:ea typeface="Helvetica Neue"/>
                          <a:cs typeface="Helvetica Neue"/>
                          <a:sym typeface="Helvetica Neue"/>
                        </a:rPr>
                        <a:t> Work on Report.</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u="none" cap="none" strike="noStrike">
                        <a:latin typeface="Helvetica Neue"/>
                        <a:ea typeface="Helvetica Neue"/>
                        <a:cs typeface="Helvetica Neue"/>
                        <a:sym typeface="Helvetica Neue"/>
                      </a:endParaRPr>
                    </a:p>
                  </a:txBody>
                  <a:tcPr marT="45725" marB="45725" marR="91450" marL="91450">
                    <a:solidFill>
                      <a:srgbClr val="F4F9E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12</a:t>
                      </a:r>
                      <a:r>
                        <a:rPr b="0" i="0" lang="en-US" sz="1300" u="none" cap="none" strike="noStrike">
                          <a:latin typeface="Helvetica Neue"/>
                          <a:ea typeface="Helvetica Neue"/>
                          <a:cs typeface="Helvetica Neue"/>
                          <a:sym typeface="Helvetica Neue"/>
                        </a:rPr>
                        <a:t>.</a:t>
                      </a:r>
                      <a:endParaRPr sz="1400" u="none" cap="none" strike="noStrike"/>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30</a:t>
                      </a:r>
                      <a:r>
                        <a:rPr lang="en-US" sz="1300">
                          <a:latin typeface="Helvetica Neue"/>
                          <a:ea typeface="Helvetica Neue"/>
                          <a:cs typeface="Helvetica Neue"/>
                          <a:sym typeface="Helvetica Neue"/>
                        </a:rPr>
                        <a:t>/11/25</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to</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07/12/25</a:t>
                      </a:r>
                      <a:endParaRPr sz="13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lnSpc>
                          <a:spcPct val="100000"/>
                        </a:lnSpc>
                        <a:spcBef>
                          <a:spcPts val="0"/>
                        </a:spcBef>
                        <a:spcAft>
                          <a:spcPts val="0"/>
                        </a:spcAft>
                        <a:buNone/>
                      </a:pPr>
                      <a:r>
                        <a:rPr lang="en-US" sz="1300">
                          <a:latin typeface="Helvetica Neue"/>
                          <a:ea typeface="Helvetica Neue"/>
                          <a:cs typeface="Helvetica Neue"/>
                          <a:sym typeface="Helvetica Neue"/>
                        </a:rPr>
                        <a:t>Work on connection of MCP server (components) .</a:t>
                      </a:r>
                      <a:endParaRPr sz="1400" u="none" cap="none" strike="noStrike"/>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u="none" cap="none" strike="noStrike">
                        <a:latin typeface="Helvetica Neue"/>
                        <a:ea typeface="Helvetica Neue"/>
                        <a:cs typeface="Helvetica Neue"/>
                        <a:sym typeface="Helvetica Neue"/>
                      </a:endParaRPr>
                    </a:p>
                  </a:txBody>
                  <a:tcPr marT="45725" marB="45725" marR="91450" marL="91450">
                    <a:solidFill>
                      <a:srgbClr val="F0F0DD"/>
                    </a:solidFill>
                  </a:tcPr>
                </a:tc>
              </a:tr>
              <a:tr h="828000">
                <a:tc>
                  <a:txBody>
                    <a:bodyPr/>
                    <a:lstStyle/>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13</a:t>
                      </a:r>
                      <a:r>
                        <a:rPr b="0" i="0" lang="en-US" sz="1300" u="none" cap="none" strike="noStrike">
                          <a:latin typeface="Helvetica Neue"/>
                          <a:ea typeface="Helvetica Neue"/>
                          <a:cs typeface="Helvetica Neue"/>
                          <a:sym typeface="Helvetica Neue"/>
                        </a:rPr>
                        <a:t>.</a:t>
                      </a:r>
                      <a:endParaRPr sz="1400" u="none" cap="none" strike="noStrike"/>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04/12/25</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to</a:t>
                      </a:r>
                      <a:endParaRPr sz="13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rPr lang="en-US" sz="1300">
                          <a:latin typeface="Helvetica Neue"/>
                          <a:ea typeface="Helvetica Neue"/>
                          <a:cs typeface="Helvetica Neue"/>
                          <a:sym typeface="Helvetica Neue"/>
                        </a:rPr>
                        <a:t>11/12/25</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l">
                        <a:lnSpc>
                          <a:spcPct val="100000"/>
                        </a:lnSpc>
                        <a:spcBef>
                          <a:spcPts val="0"/>
                        </a:spcBef>
                        <a:spcAft>
                          <a:spcPts val="0"/>
                        </a:spcAft>
                        <a:buNone/>
                      </a:pPr>
                      <a:r>
                        <a:rPr lang="en-US"/>
                        <a:t>Implement the </a:t>
                      </a:r>
                      <a:r>
                        <a:rPr lang="en-US"/>
                        <a:t>changes</a:t>
                      </a:r>
                      <a:r>
                        <a:rPr lang="en-US"/>
                        <a:t> as </a:t>
                      </a:r>
                      <a:r>
                        <a:rPr lang="en-US"/>
                        <a:t>discussed</a:t>
                      </a:r>
                      <a:r>
                        <a:rPr lang="en-US"/>
                        <a:t> regarding Report , Presentation , video . </a:t>
                      </a:r>
                      <a:endParaRPr sz="1400" u="none" cap="none" strike="noStrike"/>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u="none" cap="none" strike="noStrike">
                        <a:latin typeface="Helvetica Neue"/>
                        <a:ea typeface="Helvetica Neue"/>
                        <a:cs typeface="Helvetica Neue"/>
                        <a:sym typeface="Helvetica Neue"/>
                      </a:endParaRPr>
                    </a:p>
                  </a:txBody>
                  <a:tcPr marT="45725" marB="45725" marR="91450" marL="91450">
                    <a:solidFill>
                      <a:srgbClr val="F4F9ED"/>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lnSpc>
                <a:spcPct val="100000"/>
              </a:lnSpc>
              <a:spcBef>
                <a:spcPts val="0"/>
              </a:spcBef>
              <a:spcAft>
                <a:spcPts val="0"/>
              </a:spcAft>
              <a:buSzPts val="1400"/>
              <a:buNone/>
            </a:pPr>
            <a:r>
              <a:rPr lang="en-US" sz="2400"/>
              <a:t>Future Work</a:t>
            </a:r>
            <a:endParaRPr/>
          </a:p>
        </p:txBody>
      </p:sp>
      <p:sp>
        <p:nvSpPr>
          <p:cNvPr id="261" name="Google Shape;261;p36"/>
          <p:cNvSpPr txBox="1"/>
          <p:nvPr/>
        </p:nvSpPr>
        <p:spPr>
          <a:xfrm>
            <a:off x="173250" y="985650"/>
            <a:ext cx="8532900" cy="38328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Server Unification:</a:t>
            </a:r>
            <a:endParaRPr b="1" sz="2000">
              <a:solidFill>
                <a:schemeClr val="dk1"/>
              </a:solidFill>
              <a:latin typeface="Calibri"/>
              <a:ea typeface="Calibri"/>
              <a:cs typeface="Calibri"/>
              <a:sym typeface="Calibri"/>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latin typeface="Calibri"/>
                <a:ea typeface="Calibri"/>
                <a:cs typeface="Calibri"/>
                <a:sym typeface="Calibri"/>
              </a:rPr>
              <a:t>Complete the integration of </a:t>
            </a:r>
            <a:r>
              <a:rPr b="1" lang="en-US" sz="2000">
                <a:solidFill>
                  <a:schemeClr val="dk1"/>
                </a:solidFill>
                <a:latin typeface="Calibri"/>
                <a:ea typeface="Calibri"/>
                <a:cs typeface="Calibri"/>
                <a:sym typeface="Calibri"/>
              </a:rPr>
              <a:t>Desktop</a:t>
            </a: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Browser</a:t>
            </a:r>
            <a:r>
              <a:rPr lang="en-US" sz="2000">
                <a:solidFill>
                  <a:schemeClr val="dk1"/>
                </a:solidFill>
                <a:latin typeface="Calibri"/>
                <a:ea typeface="Calibri"/>
                <a:cs typeface="Calibri"/>
                <a:sym typeface="Calibri"/>
              </a:rPr>
              <a:t>, and </a:t>
            </a:r>
            <a:r>
              <a:rPr b="1" lang="en-US" sz="2000">
                <a:solidFill>
                  <a:schemeClr val="dk1"/>
                </a:solidFill>
                <a:latin typeface="Calibri"/>
                <a:ea typeface="Calibri"/>
                <a:cs typeface="Calibri"/>
                <a:sym typeface="Calibri"/>
              </a:rPr>
              <a:t>GitHub</a:t>
            </a:r>
            <a:r>
              <a:rPr lang="en-US" sz="2000">
                <a:solidFill>
                  <a:schemeClr val="dk1"/>
                </a:solidFill>
                <a:latin typeface="Calibri"/>
                <a:ea typeface="Calibri"/>
                <a:cs typeface="Calibri"/>
                <a:sym typeface="Calibri"/>
              </a:rPr>
              <a:t> MCP servers into the central </a:t>
            </a:r>
            <a:r>
              <a:rPr b="1" lang="en-US" sz="2000">
                <a:solidFill>
                  <a:schemeClr val="dk1"/>
                </a:solidFill>
                <a:latin typeface="Calibri"/>
                <a:ea typeface="Calibri"/>
                <a:cs typeface="Calibri"/>
                <a:sym typeface="Calibri"/>
              </a:rPr>
              <a:t>Host Orchestrator</a:t>
            </a:r>
            <a:r>
              <a:rPr lang="en-US" sz="2000">
                <a:solidFill>
                  <a:schemeClr val="dk1"/>
                </a:solidFill>
                <a:latin typeface="Calibri"/>
                <a:ea typeface="Calibri"/>
                <a:cs typeface="Calibri"/>
                <a:sym typeface="Calibri"/>
              </a:rPr>
              <a:t> to establish a single, cohesive backend logic .</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Deployment &amp; Validation:</a:t>
            </a:r>
            <a:endParaRPr b="1" sz="2000">
              <a:solidFill>
                <a:schemeClr val="dk1"/>
              </a:solidFill>
              <a:latin typeface="Calibri"/>
              <a:ea typeface="Calibri"/>
              <a:cs typeface="Calibri"/>
              <a:sym typeface="Calibri"/>
            </a:endParaRPr>
          </a:p>
          <a:p>
            <a:pPr indent="-355600" lvl="1" marL="914400" rtl="0" algn="l">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Deploy the fully integrated system (Frontend + Orchestrator + Tools) for extensive end-to-end testing.</a:t>
            </a:r>
            <a:endParaRPr sz="2000">
              <a:solidFill>
                <a:schemeClr val="dk1"/>
              </a:solidFill>
              <a:latin typeface="Calibri"/>
              <a:ea typeface="Calibri"/>
              <a:cs typeface="Calibri"/>
              <a:sym typeface="Calibri"/>
            </a:endParaRPr>
          </a:p>
          <a:p>
            <a:pPr indent="-355600" lvl="1" marL="914400" rtl="0" algn="l">
              <a:lnSpc>
                <a:spcPct val="115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Validate the framework's stability and security across complex, multi-step developer workflows .</a:t>
            </a:r>
            <a:endParaRPr sz="2000">
              <a:solidFill>
                <a:schemeClr val="dk1"/>
              </a:solidFill>
              <a:latin typeface="Calibri"/>
              <a:ea typeface="Calibri"/>
              <a:cs typeface="Calibri"/>
              <a:sym typeface="Calibri"/>
            </a:endParaRPr>
          </a:p>
          <a:p>
            <a:pPr indent="0" lvl="0" marL="0" marR="0" rtl="0" algn="l">
              <a:lnSpc>
                <a:spcPct val="115000"/>
              </a:lnSpc>
              <a:spcBef>
                <a:spcPts val="1200"/>
              </a:spcBef>
              <a:spcAft>
                <a:spcPts val="1200"/>
              </a:spcAft>
              <a:buClr>
                <a:srgbClr val="000000"/>
              </a:buClr>
              <a:buSzPts val="1100"/>
              <a:buFont typeface="Arial"/>
              <a:buNone/>
            </a:pPr>
            <a:r>
              <a:t/>
            </a:r>
            <a:endParaRPr b="1" sz="20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Project Plan</a:t>
            </a:r>
            <a:endParaRPr/>
          </a:p>
        </p:txBody>
      </p:sp>
      <p:sp>
        <p:nvSpPr>
          <p:cNvPr id="267" name="Google Shape;267;p37"/>
          <p:cNvSpPr txBox="1"/>
          <p:nvPr/>
        </p:nvSpPr>
        <p:spPr>
          <a:xfrm>
            <a:off x="77118" y="804231"/>
            <a:ext cx="8956714" cy="5794873"/>
          </a:xfrm>
          <a:prstGeom prst="rect">
            <a:avLst/>
          </a:prstGeom>
          <a:noFill/>
          <a:ln>
            <a:noFill/>
          </a:ln>
        </p:spPr>
        <p:txBody>
          <a:bodyPr anchorCtr="0" anchor="t" bIns="45700" lIns="91425" spcFirstLastPara="1" rIns="91425" wrap="square" tIns="45700">
            <a:noAutofit/>
          </a:bodyPr>
          <a:lstStyle/>
          <a:p>
            <a:pPr indent="0" lvl="0" marL="45720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p37"/>
          <p:cNvPicPr preferRelativeResize="0"/>
          <p:nvPr/>
        </p:nvPicPr>
        <p:blipFill rotWithShape="1">
          <a:blip r:embed="rId3">
            <a:alphaModFix/>
          </a:blip>
          <a:srcRect b="0" l="0" r="0" t="0"/>
          <a:stretch/>
        </p:blipFill>
        <p:spPr>
          <a:xfrm>
            <a:off x="135875" y="804219"/>
            <a:ext cx="8839201" cy="456835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lnSpc>
                <a:spcPct val="100000"/>
              </a:lnSpc>
              <a:spcBef>
                <a:spcPts val="0"/>
              </a:spcBef>
              <a:spcAft>
                <a:spcPts val="0"/>
              </a:spcAft>
              <a:buSzPts val="1400"/>
              <a:buNone/>
            </a:pPr>
            <a:r>
              <a:rPr lang="en-US" sz="2400"/>
              <a:t>References</a:t>
            </a:r>
            <a:endParaRPr/>
          </a:p>
        </p:txBody>
      </p:sp>
      <p:sp>
        <p:nvSpPr>
          <p:cNvPr id="274" name="Google Shape;274;p38"/>
          <p:cNvSpPr txBox="1"/>
          <p:nvPr/>
        </p:nvSpPr>
        <p:spPr>
          <a:xfrm>
            <a:off x="40650" y="887600"/>
            <a:ext cx="8891700" cy="560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[1] F. Fiegel, “Introducing Model Context Protocol (MCP),” </a:t>
            </a:r>
            <a:r>
              <a:rPr i="1" lang="en-US" sz="1700">
                <a:solidFill>
                  <a:schemeClr val="dk1"/>
                </a:solidFill>
                <a:latin typeface="Calibri"/>
                <a:ea typeface="Calibri"/>
                <a:cs typeface="Calibri"/>
                <a:sym typeface="Calibri"/>
              </a:rPr>
              <a:t>Glama – MCP Hosting Platform</a:t>
            </a:r>
            <a:r>
              <a:rPr lang="en-US" sz="1700">
                <a:solidFill>
                  <a:schemeClr val="dk1"/>
                </a:solidFill>
                <a:latin typeface="Calibri"/>
                <a:ea typeface="Calibri"/>
                <a:cs typeface="Calibri"/>
                <a:sym typeface="Calibri"/>
              </a:rPr>
              <a:t>, 2024. </a:t>
            </a:r>
            <a:r>
              <a:rPr lang="en-US" sz="1700" u="sng">
                <a:solidFill>
                  <a:schemeClr val="hlink"/>
                </a:solidFill>
                <a:latin typeface="Calibri"/>
                <a:ea typeface="Calibri"/>
                <a:cs typeface="Calibri"/>
                <a:sym typeface="Calibri"/>
                <a:hlinkClick r:id="rId3"/>
              </a:rPr>
              <a:t>https://glama.ai/blog/2024-11-25-model-context-protocol-quickstart</a:t>
            </a:r>
            <a:endParaRPr sz="17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[2] O. Shree, “Constrained Tool Design for LLMs: Model Context Protocol in Time Travel Debugging,” </a:t>
            </a:r>
            <a:r>
              <a:rPr i="1" lang="en-US" sz="1700">
                <a:solidFill>
                  <a:schemeClr val="dk1"/>
                </a:solidFill>
                <a:latin typeface="Calibri"/>
                <a:ea typeface="Calibri"/>
                <a:cs typeface="Calibri"/>
                <a:sym typeface="Calibri"/>
              </a:rPr>
              <a:t>Glama – MCP Hosting Platform</a:t>
            </a:r>
            <a:r>
              <a:rPr lang="en-US" sz="1700">
                <a:solidFill>
                  <a:schemeClr val="dk1"/>
                </a:solidFill>
                <a:latin typeface="Calibri"/>
                <a:ea typeface="Calibri"/>
                <a:cs typeface="Calibri"/>
                <a:sym typeface="Calibri"/>
              </a:rPr>
              <a:t>, 2025. </a:t>
            </a:r>
            <a:r>
              <a:rPr lang="en-US" sz="1700" u="sng">
                <a:solidFill>
                  <a:schemeClr val="hlink"/>
                </a:solidFill>
                <a:latin typeface="Calibri"/>
                <a:ea typeface="Calibri"/>
                <a:cs typeface="Calibri"/>
                <a:sym typeface="Calibri"/>
                <a:hlinkClick r:id="rId4"/>
              </a:rPr>
              <a:t>https://glama.ai/blog/2025-10-27-agentic-debugging-with-time-travel-the-architecture-of-certainty</a:t>
            </a:r>
            <a:endParaRPr sz="17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[3] O. Shree, “Evaluating Tool-Oriented Architectures for AI Agents,” </a:t>
            </a:r>
            <a:r>
              <a:rPr i="1" lang="en-US" sz="1700">
                <a:solidFill>
                  <a:schemeClr val="dk1"/>
                </a:solidFill>
                <a:latin typeface="Calibri"/>
                <a:ea typeface="Calibri"/>
                <a:cs typeface="Calibri"/>
                <a:sym typeface="Calibri"/>
              </a:rPr>
              <a:t>Glama – MCP Hosting Platform</a:t>
            </a:r>
            <a:r>
              <a:rPr lang="en-US" sz="1700">
                <a:solidFill>
                  <a:schemeClr val="dk1"/>
                </a:solidFill>
                <a:latin typeface="Calibri"/>
                <a:ea typeface="Calibri"/>
                <a:cs typeface="Calibri"/>
                <a:sym typeface="Calibri"/>
              </a:rPr>
              <a:t>, Sep. 02, 2025. </a:t>
            </a:r>
            <a:r>
              <a:rPr lang="en-US" sz="1700" u="sng">
                <a:solidFill>
                  <a:schemeClr val="hlink"/>
                </a:solidFill>
                <a:latin typeface="Calibri"/>
                <a:ea typeface="Calibri"/>
                <a:cs typeface="Calibri"/>
                <a:sym typeface="Calibri"/>
                <a:hlinkClick r:id="rId5"/>
              </a:rPr>
              <a:t>https://glama.ai/blog/2025-09-02-comparing-mcp-vs-lang-chainre-act-for-chatbots#developer-ergonomics</a:t>
            </a:r>
            <a:r>
              <a:rPr lang="en-US"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[4] F. Fiegel, “Why AI Agents Need a New Protocol,” </a:t>
            </a:r>
            <a:r>
              <a:rPr i="1" lang="en-US" sz="1700">
                <a:solidFill>
                  <a:schemeClr val="dk1"/>
                </a:solidFill>
                <a:latin typeface="Calibri"/>
                <a:ea typeface="Calibri"/>
                <a:cs typeface="Calibri"/>
                <a:sym typeface="Calibri"/>
              </a:rPr>
              <a:t>Glama – MCP Hosting Platform</a:t>
            </a:r>
            <a:r>
              <a:rPr lang="en-US" sz="1700">
                <a:solidFill>
                  <a:schemeClr val="dk1"/>
                </a:solidFill>
                <a:latin typeface="Calibri"/>
                <a:ea typeface="Calibri"/>
                <a:cs typeface="Calibri"/>
                <a:sym typeface="Calibri"/>
              </a:rPr>
              <a:t>, 2025. </a:t>
            </a:r>
            <a:r>
              <a:rPr lang="en-US" sz="1700" u="sng">
                <a:solidFill>
                  <a:schemeClr val="hlink"/>
                </a:solidFill>
                <a:latin typeface="Calibri"/>
                <a:ea typeface="Calibri"/>
                <a:cs typeface="Calibri"/>
                <a:sym typeface="Calibri"/>
                <a:hlinkClick r:id="rId6"/>
              </a:rPr>
              <a:t>https://glama.ai/blog/2025-06-06-mcp-vs-api</a:t>
            </a:r>
            <a:endParaRPr sz="17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[5] O. Shree, “Leveraging the MCP Registry for Structured Server Definition and Discovery,” </a:t>
            </a:r>
            <a:r>
              <a:rPr i="1" lang="en-US" sz="1700">
                <a:solidFill>
                  <a:schemeClr val="dk1"/>
                </a:solidFill>
                <a:latin typeface="Calibri"/>
                <a:ea typeface="Calibri"/>
                <a:cs typeface="Calibri"/>
                <a:sym typeface="Calibri"/>
              </a:rPr>
              <a:t>Glama – MCP Hosting Platform</a:t>
            </a:r>
            <a:r>
              <a:rPr lang="en-US" sz="1700">
                <a:solidFill>
                  <a:schemeClr val="dk1"/>
                </a:solidFill>
                <a:latin typeface="Calibri"/>
                <a:ea typeface="Calibri"/>
                <a:cs typeface="Calibri"/>
                <a:sym typeface="Calibri"/>
              </a:rPr>
              <a:t>, 2025. </a:t>
            </a:r>
            <a:r>
              <a:rPr lang="en-US" sz="1700" u="sng">
                <a:solidFill>
                  <a:schemeClr val="hlink"/>
                </a:solidFill>
                <a:latin typeface="Calibri"/>
                <a:ea typeface="Calibri"/>
                <a:cs typeface="Calibri"/>
                <a:sym typeface="Calibri"/>
                <a:hlinkClick r:id="rId7"/>
              </a:rPr>
              <a:t>https://glama.ai/blog/2025-10-26-the-model-context-protocol-registry-standardizing-server-discovery-in-a-decentralized-ecosystem</a:t>
            </a:r>
            <a:endParaRPr sz="17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marR="0" rtl="0" algn="l">
              <a:lnSpc>
                <a:spcPct val="115000"/>
              </a:lnSpc>
              <a:spcBef>
                <a:spcPts val="1200"/>
              </a:spcBef>
              <a:spcAft>
                <a:spcPts val="1200"/>
              </a:spcAft>
              <a:buClr>
                <a:srgbClr val="000000"/>
              </a:buClr>
              <a:buSzPts val="1600"/>
              <a:buFont typeface="Arial"/>
              <a:buNone/>
            </a:pPr>
            <a:r>
              <a:t/>
            </a:r>
            <a:endParaRPr sz="17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References</a:t>
            </a:r>
            <a:endParaRPr/>
          </a:p>
        </p:txBody>
      </p:sp>
      <p:sp>
        <p:nvSpPr>
          <p:cNvPr id="280" name="Google Shape;280;p39"/>
          <p:cNvSpPr txBox="1"/>
          <p:nvPr/>
        </p:nvSpPr>
        <p:spPr>
          <a:xfrm>
            <a:off x="40650" y="887600"/>
            <a:ext cx="8891700" cy="5602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a:t>
            </a:r>
            <a:r>
              <a:rPr lang="en-US" sz="1700">
                <a:latin typeface="Calibri"/>
                <a:ea typeface="Calibri"/>
                <a:cs typeface="Calibri"/>
                <a:sym typeface="Calibri"/>
              </a:rPr>
              <a:t>6</a:t>
            </a:r>
            <a:r>
              <a:rPr b="0" i="0" lang="en-US" sz="1700" u="none" cap="none" strike="noStrike">
                <a:solidFill>
                  <a:srgbClr val="000000"/>
                </a:solidFill>
                <a:latin typeface="Calibri"/>
                <a:ea typeface="Calibri"/>
                <a:cs typeface="Calibri"/>
                <a:sym typeface="Calibri"/>
              </a:rPr>
              <a:t>]H. Song et al., “Beyond the Protocol: Unveiling Attack Vectors in the Model Context Protocol Ecosystem,” arXiv.org, 2025.</a:t>
            </a:r>
            <a:r>
              <a:rPr b="0" i="0" lang="en-US" sz="1700" u="none" cap="none" strike="noStrike">
                <a:solidFill>
                  <a:srgbClr val="000000"/>
                </a:solidFill>
                <a:uFill>
                  <a:noFill/>
                </a:uFill>
                <a:latin typeface="Calibri"/>
                <a:ea typeface="Calibri"/>
                <a:cs typeface="Calibri"/>
                <a:sym typeface="Calibri"/>
                <a:hlinkClick r:id="rId3">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4">
                  <a:extLst>
                    <a:ext uri="{A12FA001-AC4F-418D-AE19-62706E023703}">
                      <ahyp:hlinkClr val="tx"/>
                    </a:ext>
                  </a:extLst>
                </a:hlinkClick>
              </a:rPr>
              <a:t>https://arxiv.org/abs/2506.02040</a:t>
            </a:r>
            <a:endParaRPr b="0" i="0" sz="1700" u="sng" cap="none" strike="noStrike">
              <a:solidFill>
                <a:srgbClr val="00206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a:t>
            </a:r>
            <a:r>
              <a:rPr lang="en-US" sz="1700">
                <a:latin typeface="Calibri"/>
                <a:ea typeface="Calibri"/>
                <a:cs typeface="Calibri"/>
                <a:sym typeface="Calibri"/>
              </a:rPr>
              <a:t>7</a:t>
            </a:r>
            <a:r>
              <a:rPr b="0" i="0" lang="en-US" sz="1700" u="none" cap="none" strike="noStrike">
                <a:solidFill>
                  <a:srgbClr val="000000"/>
                </a:solidFill>
                <a:latin typeface="Calibri"/>
                <a:ea typeface="Calibri"/>
                <a:cs typeface="Calibri"/>
                <a:sym typeface="Calibri"/>
              </a:rPr>
              <a:t>]S. Fan, X. Ding, L. Zhang, and L. Mo, “MCPToolBench++: A Large Scale AI Agent Model Context Protocol MCP Tool Use Benchmark,” arXiv.org, 2025.</a:t>
            </a:r>
            <a:r>
              <a:rPr b="0" i="0" lang="en-US" sz="1700" u="none" cap="none" strike="noStrike">
                <a:solidFill>
                  <a:srgbClr val="000000"/>
                </a:solidFill>
                <a:uFill>
                  <a:noFill/>
                </a:uFill>
                <a:latin typeface="Calibri"/>
                <a:ea typeface="Calibri"/>
                <a:cs typeface="Calibri"/>
                <a:sym typeface="Calibri"/>
                <a:hlinkClick r:id="rId5">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6">
                  <a:extLst>
                    <a:ext uri="{A12FA001-AC4F-418D-AE19-62706E023703}">
                      <ahyp:hlinkClr val="tx"/>
                    </a:ext>
                  </a:extLst>
                </a:hlinkClick>
              </a:rPr>
              <a:t>https://arxiv.org/abs/2508.07575</a:t>
            </a:r>
            <a:r>
              <a:rPr b="0" i="0" lang="en-US" sz="1700" u="none" cap="none" strike="noStrike">
                <a:solidFill>
                  <a:srgbClr val="000000"/>
                </a:solidFill>
                <a:latin typeface="Calibri"/>
                <a:ea typeface="Calibri"/>
                <a:cs typeface="Calibri"/>
                <a:sym typeface="Calibri"/>
              </a:rPr>
              <a:t> .</a:t>
            </a:r>
            <a:endParaRPr b="0" i="0" sz="17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a:t>
            </a:r>
            <a:r>
              <a:rPr lang="en-US" sz="1700">
                <a:latin typeface="Calibri"/>
                <a:ea typeface="Calibri"/>
                <a:cs typeface="Calibri"/>
                <a:sym typeface="Calibri"/>
              </a:rPr>
              <a:t>8</a:t>
            </a:r>
            <a:r>
              <a:rPr b="0" i="0" lang="en-US" sz="1700" u="none" cap="none" strike="noStrike">
                <a:solidFill>
                  <a:srgbClr val="000000"/>
                </a:solidFill>
                <a:latin typeface="Calibri"/>
                <a:ea typeface="Calibri"/>
                <a:cs typeface="Calibri"/>
                <a:sym typeface="Calibri"/>
              </a:rPr>
              <a:t>]N. Croce and T. South, “Trivial Trojans: How Minimal MCP Servers Enable Cross-Tool Exfiltration of Sensitive Data,” arXiv.org, 2025.</a:t>
            </a:r>
            <a:r>
              <a:rPr b="0" i="0" lang="en-US" sz="1700" u="none" cap="none" strike="noStrike">
                <a:solidFill>
                  <a:srgbClr val="000000"/>
                </a:solidFill>
                <a:uFill>
                  <a:noFill/>
                </a:uFill>
                <a:latin typeface="Calibri"/>
                <a:ea typeface="Calibri"/>
                <a:cs typeface="Calibri"/>
                <a:sym typeface="Calibri"/>
                <a:hlinkClick r:id="rId7">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8">
                  <a:extLst>
                    <a:ext uri="{A12FA001-AC4F-418D-AE19-62706E023703}">
                      <ahyp:hlinkClr val="tx"/>
                    </a:ext>
                  </a:extLst>
                </a:hlinkClick>
              </a:rPr>
              <a:t>https://arxiv.org/abs/2507.19880</a:t>
            </a:r>
            <a:r>
              <a:rPr b="0" i="0" lang="en-US" sz="1700" u="none" cap="none" strike="noStrike">
                <a:solidFill>
                  <a:srgbClr val="000000"/>
                </a:solidFill>
                <a:latin typeface="Calibri"/>
                <a:ea typeface="Calibri"/>
                <a:cs typeface="Calibri"/>
                <a:sym typeface="Calibri"/>
              </a:rPr>
              <a:t>.</a:t>
            </a:r>
            <a:endParaRPr b="0" i="0" sz="17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a:t>
            </a:r>
            <a:r>
              <a:rPr lang="en-US" sz="1700">
                <a:latin typeface="Calibri"/>
                <a:ea typeface="Calibri"/>
                <a:cs typeface="Calibri"/>
                <a:sym typeface="Calibri"/>
              </a:rPr>
              <a:t>9</a:t>
            </a:r>
            <a:r>
              <a:rPr b="0" i="0" lang="en-US" sz="1700" u="none" cap="none" strike="noStrike">
                <a:solidFill>
                  <a:srgbClr val="000000"/>
                </a:solidFill>
                <a:latin typeface="Calibri"/>
                <a:ea typeface="Calibri"/>
                <a:cs typeface="Calibri"/>
                <a:sym typeface="Calibri"/>
              </a:rPr>
              <a:t>]M. M. Hasan, H. Li, E. Fallahzadeh, R. G. Krishnan, B. Adams, and A. E. Hassan, “Model Context Protocol (MCP) at First Glance: Studying the Security and Maintainability of MCP Servers,” arXiv.org, 2025.</a:t>
            </a:r>
            <a:r>
              <a:rPr b="0" i="0" lang="en-US" sz="1700" u="none" cap="none" strike="noStrike">
                <a:solidFill>
                  <a:srgbClr val="000000"/>
                </a:solidFill>
                <a:uFill>
                  <a:noFill/>
                </a:uFill>
                <a:latin typeface="Calibri"/>
                <a:ea typeface="Calibri"/>
                <a:cs typeface="Calibri"/>
                <a:sym typeface="Calibri"/>
                <a:hlinkClick r:id="rId9">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10">
                  <a:extLst>
                    <a:ext uri="{A12FA001-AC4F-418D-AE19-62706E023703}">
                      <ahyp:hlinkClr val="tx"/>
                    </a:ext>
                  </a:extLst>
                </a:hlinkClick>
              </a:rPr>
              <a:t>https://arxiv.org/abs/2506.13538</a:t>
            </a:r>
            <a:endParaRPr b="0" i="0" sz="1700" u="sng" cap="none" strike="noStrike">
              <a:solidFill>
                <a:srgbClr val="00206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a:t>
            </a:r>
            <a:r>
              <a:rPr lang="en-US" sz="1700">
                <a:latin typeface="Calibri"/>
                <a:ea typeface="Calibri"/>
                <a:cs typeface="Calibri"/>
                <a:sym typeface="Calibri"/>
              </a:rPr>
              <a:t>10</a:t>
            </a:r>
            <a:r>
              <a:rPr b="0" i="0" lang="en-US" sz="1700" u="none" cap="none" strike="noStrike">
                <a:solidFill>
                  <a:srgbClr val="000000"/>
                </a:solidFill>
                <a:latin typeface="Calibri"/>
                <a:ea typeface="Calibri"/>
                <a:cs typeface="Calibri"/>
                <a:sym typeface="Calibri"/>
              </a:rPr>
              <a:t>]N. V. Sai and I. Habler, “Enterprise-Grade Security for the Model Context Protocol (MCP): Frameworks and Mitigation Strategies,” arXiv.org, 2025.</a:t>
            </a:r>
            <a:r>
              <a:rPr b="0" i="0" lang="en-US" sz="1700" u="none" cap="none" strike="noStrike">
                <a:solidFill>
                  <a:srgbClr val="000000"/>
                </a:solidFill>
                <a:uFill>
                  <a:noFill/>
                </a:uFill>
                <a:latin typeface="Calibri"/>
                <a:ea typeface="Calibri"/>
                <a:cs typeface="Calibri"/>
                <a:sym typeface="Calibri"/>
                <a:hlinkClick r:id="rId11">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12">
                  <a:extLst>
                    <a:ext uri="{A12FA001-AC4F-418D-AE19-62706E023703}">
                      <ahyp:hlinkClr val="tx"/>
                    </a:ext>
                  </a:extLst>
                </a:hlinkClick>
              </a:rPr>
              <a:t>https://arxiv.org/abs/2504.08623</a:t>
            </a:r>
            <a:endParaRPr b="0" i="0" sz="1700" u="sng" cap="none" strike="noStrike">
              <a:solidFill>
                <a:srgbClr val="00206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a:t>
            </a:r>
            <a:r>
              <a:rPr lang="en-US" sz="1700">
                <a:latin typeface="Calibri"/>
                <a:ea typeface="Calibri"/>
                <a:cs typeface="Calibri"/>
                <a:sym typeface="Calibri"/>
              </a:rPr>
              <a:t>11</a:t>
            </a:r>
            <a:r>
              <a:rPr b="0" i="0" lang="en-US" sz="1700" u="none" cap="none" strike="noStrike">
                <a:solidFill>
                  <a:srgbClr val="000000"/>
                </a:solidFill>
                <a:latin typeface="Calibri"/>
                <a:ea typeface="Calibri"/>
                <a:cs typeface="Calibri"/>
                <a:sym typeface="Calibri"/>
              </a:rPr>
              <a:t>]N. Krishnan, “Advancing Multi-Agent Systems Through Model Context Protocol: Architecture, Implementation, and Applications,” arXiv.org, 2025.</a:t>
            </a:r>
            <a:r>
              <a:rPr b="0" i="0" lang="en-US" sz="1700" u="none" cap="none" strike="noStrike">
                <a:solidFill>
                  <a:srgbClr val="000000"/>
                </a:solidFill>
                <a:uFill>
                  <a:noFill/>
                </a:uFill>
                <a:latin typeface="Calibri"/>
                <a:ea typeface="Calibri"/>
                <a:cs typeface="Calibri"/>
                <a:sym typeface="Calibri"/>
                <a:hlinkClick r:id="rId13">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14">
                  <a:extLst>
                    <a:ext uri="{A12FA001-AC4F-418D-AE19-62706E023703}">
                      <ahyp:hlinkClr val="tx"/>
                    </a:ext>
                  </a:extLst>
                </a:hlinkClick>
              </a:rPr>
              <a:t>https://arxiv.org/abs/2504.21030</a:t>
            </a:r>
            <a:endParaRPr b="0" i="0" sz="1700" u="sng" cap="none" strike="noStrike">
              <a:solidFill>
                <a:srgbClr val="002060"/>
              </a:solidFill>
              <a:latin typeface="Calibri"/>
              <a:ea typeface="Calibri"/>
              <a:cs typeface="Calibri"/>
              <a:sym typeface="Calibri"/>
            </a:endParaRPr>
          </a:p>
          <a:p>
            <a:pPr indent="0" lvl="0" marL="0" marR="0" rtl="0" algn="l">
              <a:lnSpc>
                <a:spcPct val="115000"/>
              </a:lnSpc>
              <a:spcBef>
                <a:spcPts val="1200"/>
              </a:spcBef>
              <a:spcAft>
                <a:spcPts val="1200"/>
              </a:spcAft>
              <a:buClr>
                <a:srgbClr val="000000"/>
              </a:buClr>
              <a:buSzPts val="1600"/>
              <a:buFont typeface="Arial"/>
              <a:buNone/>
            </a:pPr>
            <a:r>
              <a:t/>
            </a:r>
            <a:endParaRPr b="0" i="0" sz="1700" u="sng" cap="none" strike="noStrike">
              <a:solidFill>
                <a:srgbClr val="00206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References </a:t>
            </a:r>
            <a:r>
              <a:rPr b="0" lang="en-US" sz="2400"/>
              <a:t>(cont…)</a:t>
            </a:r>
            <a:endParaRPr/>
          </a:p>
        </p:txBody>
      </p:sp>
      <p:sp>
        <p:nvSpPr>
          <p:cNvPr id="286" name="Google Shape;286;p40"/>
          <p:cNvSpPr txBox="1"/>
          <p:nvPr/>
        </p:nvSpPr>
        <p:spPr>
          <a:xfrm>
            <a:off x="0" y="812850"/>
            <a:ext cx="9063000" cy="5448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a:t>
            </a:r>
            <a:r>
              <a:rPr lang="en-US" sz="1700">
                <a:latin typeface="Calibri"/>
                <a:ea typeface="Calibri"/>
                <a:cs typeface="Calibri"/>
                <a:sym typeface="Calibri"/>
              </a:rPr>
              <a:t>12</a:t>
            </a:r>
            <a:r>
              <a:rPr b="0" i="0" lang="en-US" sz="1700" u="none" cap="none" strike="noStrike">
                <a:solidFill>
                  <a:srgbClr val="000000"/>
                </a:solidFill>
                <a:latin typeface="Calibri"/>
                <a:ea typeface="Calibri"/>
                <a:cs typeface="Calibri"/>
                <a:sym typeface="Calibri"/>
              </a:rPr>
              <a:t>]J. Cui, “MCP Protocol’s Capability in Integrating LLM Models: A Study within High-Tech AIOps R&amp;D Processes,” May 17, 2025.</a:t>
            </a:r>
            <a:r>
              <a:rPr b="0" i="0" lang="en-US" sz="1700" u="none" cap="none" strike="noStrike">
                <a:solidFill>
                  <a:srgbClr val="000000"/>
                </a:solidFill>
                <a:uFill>
                  <a:noFill/>
                </a:uFill>
                <a:latin typeface="Calibri"/>
                <a:ea typeface="Calibri"/>
                <a:cs typeface="Calibri"/>
                <a:sym typeface="Calibri"/>
                <a:hlinkClick r:id="rId3">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4">
                  <a:extLst>
                    <a:ext uri="{A12FA001-AC4F-418D-AE19-62706E023703}">
                      <ahyp:hlinkClr val="tx"/>
                    </a:ext>
                  </a:extLst>
                </a:hlinkClick>
              </a:rPr>
              <a:t>https://www.researchgate.net/publication/391837315_MCP_Protocol</a:t>
            </a:r>
            <a:endParaRPr b="0" i="0" sz="1700" u="sng" cap="none" strike="noStrike">
              <a:solidFill>
                <a:srgbClr val="00206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a:t>
            </a:r>
            <a:r>
              <a:rPr lang="en-US" sz="1700">
                <a:latin typeface="Calibri"/>
                <a:ea typeface="Calibri"/>
                <a:cs typeface="Calibri"/>
                <a:sym typeface="Calibri"/>
              </a:rPr>
              <a:t>13</a:t>
            </a:r>
            <a:r>
              <a:rPr b="0" i="0" lang="en-US" sz="1700" u="none" cap="none" strike="noStrike">
                <a:solidFill>
                  <a:srgbClr val="000000"/>
                </a:solidFill>
                <a:latin typeface="Calibri"/>
                <a:ea typeface="Calibri"/>
                <a:cs typeface="Calibri"/>
                <a:sym typeface="Calibri"/>
              </a:rPr>
              <a:t>]H. Jing et al., “MCIP: Protecting MCP Safety via Model Contextual Integrity Protocol,” arXiv.org, 2025.</a:t>
            </a:r>
            <a:r>
              <a:rPr b="0" i="0" lang="en-US" sz="1700" u="none" cap="none" strike="noStrike">
                <a:solidFill>
                  <a:srgbClr val="000000"/>
                </a:solidFill>
                <a:uFill>
                  <a:noFill/>
                </a:uFill>
                <a:latin typeface="Calibri"/>
                <a:ea typeface="Calibri"/>
                <a:cs typeface="Calibri"/>
                <a:sym typeface="Calibri"/>
                <a:hlinkClick r:id="rId5">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6">
                  <a:extLst>
                    <a:ext uri="{A12FA001-AC4F-418D-AE19-62706E023703}">
                      <ahyp:hlinkClr val="tx"/>
                    </a:ext>
                  </a:extLst>
                </a:hlinkClick>
              </a:rPr>
              <a:t>https://arxiv.org/abs/2505.14590</a:t>
            </a:r>
            <a:endParaRPr b="0" i="0" sz="1700" u="sng" cap="none" strike="noStrike">
              <a:solidFill>
                <a:srgbClr val="00206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a:t>
            </a:r>
            <a:r>
              <a:rPr lang="en-US" sz="1700">
                <a:latin typeface="Calibri"/>
                <a:ea typeface="Calibri"/>
                <a:cs typeface="Calibri"/>
                <a:sym typeface="Calibri"/>
              </a:rPr>
              <a:t>14</a:t>
            </a:r>
            <a:r>
              <a:rPr b="0" i="0" lang="en-US" sz="1700" u="none" cap="none" strike="noStrike">
                <a:solidFill>
                  <a:srgbClr val="000000"/>
                </a:solidFill>
                <a:latin typeface="Calibri"/>
                <a:ea typeface="Calibri"/>
                <a:cs typeface="Calibri"/>
                <a:sym typeface="Calibri"/>
              </a:rPr>
              <a:t>]A. Ehtesham, A. Singh, G. K. Gupta, and S. Kumar, “A survey of agent interoperability protocols: Model Context Protocol (MCP), Agent Communication Protocol (ACP), Agent-to-Agent Protocol (A2A), and Agent Network Protocol (ANP),” arXiv.org, 2025.</a:t>
            </a:r>
            <a:r>
              <a:rPr b="0" i="0" lang="en-US" sz="1700" u="none" cap="none" strike="noStrike">
                <a:solidFill>
                  <a:srgbClr val="000000"/>
                </a:solidFill>
                <a:uFill>
                  <a:noFill/>
                </a:uFill>
                <a:latin typeface="Calibri"/>
                <a:ea typeface="Calibri"/>
                <a:cs typeface="Calibri"/>
                <a:sym typeface="Calibri"/>
                <a:hlinkClick r:id="rId7">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8">
                  <a:extLst>
                    <a:ext uri="{A12FA001-AC4F-418D-AE19-62706E023703}">
                      <ahyp:hlinkClr val="tx"/>
                    </a:ext>
                  </a:extLst>
                </a:hlinkClick>
              </a:rPr>
              <a:t>https://arxiv.org/abs/2505.02279</a:t>
            </a:r>
            <a:endParaRPr b="0" i="0" sz="1700" u="sng" cap="none" strike="noStrike">
              <a:solidFill>
                <a:srgbClr val="00206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a:t>
            </a:r>
            <a:r>
              <a:rPr lang="en-US" sz="1700">
                <a:latin typeface="Calibri"/>
                <a:ea typeface="Calibri"/>
                <a:cs typeface="Calibri"/>
                <a:sym typeface="Calibri"/>
              </a:rPr>
              <a:t>15</a:t>
            </a:r>
            <a:r>
              <a:rPr b="0" i="0" lang="en-US" sz="1700" u="none" cap="none" strike="noStrike">
                <a:solidFill>
                  <a:srgbClr val="000000"/>
                </a:solidFill>
                <a:latin typeface="Calibri"/>
                <a:ea typeface="Calibri"/>
                <a:cs typeface="Calibri"/>
                <a:sym typeface="Calibri"/>
              </a:rPr>
              <a:t>]A.-A. Avram, A. Groza, and A. Lecu, “MCP-Orchestrated Multi-Agent System for Automated Disinformation Detection,” arXiv.org, 2025.</a:t>
            </a:r>
            <a:r>
              <a:rPr b="0" i="0" lang="en-US" sz="1700" u="none" cap="none" strike="noStrike">
                <a:solidFill>
                  <a:srgbClr val="000000"/>
                </a:solidFill>
                <a:uFill>
                  <a:noFill/>
                </a:uFill>
                <a:latin typeface="Calibri"/>
                <a:ea typeface="Calibri"/>
                <a:cs typeface="Calibri"/>
                <a:sym typeface="Calibri"/>
                <a:hlinkClick r:id="rId9">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10">
                  <a:extLst>
                    <a:ext uri="{A12FA001-AC4F-418D-AE19-62706E023703}">
                      <ahyp:hlinkClr val="tx"/>
                    </a:ext>
                  </a:extLst>
                </a:hlinkClick>
              </a:rPr>
              <a:t>https://arxiv.org/abs/2508.10143</a:t>
            </a:r>
            <a:r>
              <a:rPr b="0" i="0" lang="en-US" sz="1700" u="none" cap="none" strike="noStrike">
                <a:solidFill>
                  <a:srgbClr val="000000"/>
                </a:solidFill>
                <a:latin typeface="Calibri"/>
                <a:ea typeface="Calibri"/>
                <a:cs typeface="Calibri"/>
                <a:sym typeface="Calibri"/>
              </a:rPr>
              <a:t> (accessed Sep. 24, 2025).</a:t>
            </a:r>
            <a:endParaRPr b="0" i="0" sz="17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[1</a:t>
            </a:r>
            <a:r>
              <a:rPr lang="en-US" sz="1700">
                <a:latin typeface="Calibri"/>
                <a:ea typeface="Calibri"/>
                <a:cs typeface="Calibri"/>
                <a:sym typeface="Calibri"/>
              </a:rPr>
              <a:t>6</a:t>
            </a:r>
            <a:r>
              <a:rPr b="0" i="0" lang="en-US" sz="1700" u="none" cap="none" strike="noStrike">
                <a:solidFill>
                  <a:srgbClr val="000000"/>
                </a:solidFill>
                <a:latin typeface="Calibri"/>
                <a:ea typeface="Calibri"/>
                <a:cs typeface="Calibri"/>
                <a:sym typeface="Calibri"/>
              </a:rPr>
              <a:t>]V. Ayyagari, “Model Context Protocol for Agentic AI: Enabling Contextual Interoperability Across Systems,” International Journal of Computational and Experimental Science and Engineering, vol. 11, no. 3, Aug. 2025, doi:</a:t>
            </a:r>
            <a:r>
              <a:rPr b="0" i="0" lang="en-US" sz="1700" u="none" cap="none" strike="noStrike">
                <a:solidFill>
                  <a:srgbClr val="000000"/>
                </a:solidFill>
                <a:uFill>
                  <a:noFill/>
                </a:uFill>
                <a:latin typeface="Calibri"/>
                <a:ea typeface="Calibri"/>
                <a:cs typeface="Calibri"/>
                <a:sym typeface="Calibri"/>
                <a:hlinkClick r:id="rId11">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12">
                  <a:extLst>
                    <a:ext uri="{A12FA001-AC4F-418D-AE19-62706E023703}">
                      <ahyp:hlinkClr val="tx"/>
                    </a:ext>
                  </a:extLst>
                </a:hlinkClick>
              </a:rPr>
              <a:t>https://doi.org/10.22399/ijcesen.3678</a:t>
            </a:r>
            <a:r>
              <a:rPr b="0" i="0" lang="en-US" sz="1700" u="none" cap="none" strike="noStrike">
                <a:solidFill>
                  <a:srgbClr val="000000"/>
                </a:solidFill>
                <a:latin typeface="Calibri"/>
                <a:ea typeface="Calibri"/>
                <a:cs typeface="Calibri"/>
                <a:sym typeface="Calibri"/>
              </a:rPr>
              <a:t>.</a:t>
            </a:r>
            <a:endParaRPr b="0" i="0" sz="17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1200"/>
              </a:spcAft>
              <a:buClr>
                <a:srgbClr val="000000"/>
              </a:buClr>
              <a:buSzPts val="1600"/>
              <a:buFont typeface="Arial"/>
              <a:buNone/>
            </a:pPr>
            <a:r>
              <a:rPr b="0" i="0" lang="en-US" sz="1700" u="none" cap="none" strike="noStrike">
                <a:solidFill>
                  <a:srgbClr val="000000"/>
                </a:solidFill>
                <a:latin typeface="Calibri"/>
                <a:ea typeface="Calibri"/>
                <a:cs typeface="Calibri"/>
                <a:sym typeface="Calibri"/>
              </a:rPr>
              <a:t>[1</a:t>
            </a:r>
            <a:r>
              <a:rPr lang="en-US" sz="1700">
                <a:latin typeface="Calibri"/>
                <a:ea typeface="Calibri"/>
                <a:cs typeface="Calibri"/>
                <a:sym typeface="Calibri"/>
              </a:rPr>
              <a:t>7</a:t>
            </a:r>
            <a:r>
              <a:rPr b="0" i="0" lang="en-US" sz="1700" u="none" cap="none" strike="noStrike">
                <a:solidFill>
                  <a:srgbClr val="000000"/>
                </a:solidFill>
                <a:latin typeface="Calibri"/>
                <a:ea typeface="Calibri"/>
                <a:cs typeface="Calibri"/>
                <a:sym typeface="Calibri"/>
              </a:rPr>
              <a:t>]X. Hou, Y. Zhao, S. Wang, and H. Wang, “Model Context Protocol (MCP): Landscape, Security Threats, and Future Research Directions,” arXiv.org, 2025.</a:t>
            </a:r>
            <a:r>
              <a:rPr b="0" i="0" lang="en-US" sz="1700" u="none" cap="none" strike="noStrike">
                <a:solidFill>
                  <a:srgbClr val="000000"/>
                </a:solidFill>
                <a:uFill>
                  <a:noFill/>
                </a:uFill>
                <a:latin typeface="Calibri"/>
                <a:ea typeface="Calibri"/>
                <a:cs typeface="Calibri"/>
                <a:sym typeface="Calibri"/>
                <a:hlinkClick r:id="rId13">
                  <a:extLst>
                    <a:ext uri="{A12FA001-AC4F-418D-AE19-62706E023703}">
                      <ahyp:hlinkClr val="tx"/>
                    </a:ext>
                  </a:extLst>
                </a:hlinkClick>
              </a:rPr>
              <a:t> </a:t>
            </a:r>
            <a:r>
              <a:rPr b="0" i="0" lang="en-US" sz="1700" u="sng" cap="none" strike="noStrike">
                <a:solidFill>
                  <a:srgbClr val="002060"/>
                </a:solidFill>
                <a:latin typeface="Calibri"/>
                <a:ea typeface="Calibri"/>
                <a:cs typeface="Calibri"/>
                <a:sym typeface="Calibri"/>
                <a:hlinkClick r:id="rId14">
                  <a:extLst>
                    <a:ext uri="{A12FA001-AC4F-418D-AE19-62706E023703}">
                      <ahyp:hlinkClr val="tx"/>
                    </a:ext>
                  </a:extLst>
                </a:hlinkClick>
              </a:rPr>
              <a:t>https://arxiv.org/abs/2503.23278</a:t>
            </a:r>
            <a:endParaRPr b="0" i="0" sz="1700" u="sng" cap="none" strike="noStrike">
              <a:solidFill>
                <a:srgbClr val="00206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nvSpPr>
        <p:spPr>
          <a:xfrm>
            <a:off x="77118" y="804231"/>
            <a:ext cx="8956714" cy="5960125"/>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chemeClr val="dk1"/>
              </a:buClr>
              <a:buSzPts val="175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95250" marR="0" rtl="0" algn="just">
              <a:lnSpc>
                <a:spcPct val="150000"/>
              </a:lnSpc>
              <a:spcBef>
                <a:spcPts val="490"/>
              </a:spcBef>
              <a:spcAft>
                <a:spcPts val="0"/>
              </a:spcAft>
              <a:buClr>
                <a:schemeClr val="dk1"/>
              </a:buClr>
              <a:buSzPts val="175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95250" marR="0" rtl="0" algn="just">
              <a:lnSpc>
                <a:spcPct val="150000"/>
              </a:lnSpc>
              <a:spcBef>
                <a:spcPts val="490"/>
              </a:spcBef>
              <a:spcAft>
                <a:spcPts val="0"/>
              </a:spcAft>
              <a:buClr>
                <a:schemeClr val="dk1"/>
              </a:buClr>
              <a:buSzPts val="175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95250" marR="0" rtl="0" algn="just">
              <a:lnSpc>
                <a:spcPct val="150000"/>
              </a:lnSpc>
              <a:spcBef>
                <a:spcPts val="490"/>
              </a:spcBef>
              <a:spcAft>
                <a:spcPts val="0"/>
              </a:spcAft>
              <a:buClr>
                <a:schemeClr val="dk1"/>
              </a:buClr>
              <a:buSzPts val="175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95250" marR="0" rtl="0" algn="just">
              <a:lnSpc>
                <a:spcPct val="150000"/>
              </a:lnSpc>
              <a:spcBef>
                <a:spcPts val="490"/>
              </a:spcBef>
              <a:spcAft>
                <a:spcPts val="0"/>
              </a:spcAft>
              <a:buClr>
                <a:schemeClr val="dk1"/>
              </a:buClr>
              <a:buSzPts val="175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95250" marR="0" rtl="0" algn="ctr">
              <a:lnSpc>
                <a:spcPct val="150000"/>
              </a:lnSpc>
              <a:spcBef>
                <a:spcPts val="700"/>
              </a:spcBef>
              <a:spcAft>
                <a:spcPts val="0"/>
              </a:spcAft>
              <a:buClr>
                <a:schemeClr val="dk1"/>
              </a:buClr>
              <a:buSzPts val="2500"/>
              <a:buFont typeface="Arial"/>
              <a:buNone/>
            </a:pPr>
            <a:r>
              <a:t/>
            </a:r>
            <a:endParaRPr b="1" i="0" sz="2000" u="none" cap="none" strike="noStrike">
              <a:solidFill>
                <a:schemeClr val="dk1"/>
              </a:solidFill>
              <a:latin typeface="Helvetica Neue"/>
              <a:ea typeface="Helvetica Neue"/>
              <a:cs typeface="Helvetica Neue"/>
              <a:sym typeface="Helvetica Neue"/>
            </a:endParaRPr>
          </a:p>
          <a:p>
            <a:pPr indent="0" lvl="0" marL="95250" marR="0" rtl="0" algn="ctr">
              <a:lnSpc>
                <a:spcPct val="150000"/>
              </a:lnSpc>
              <a:spcBef>
                <a:spcPts val="700"/>
              </a:spcBef>
              <a:spcAft>
                <a:spcPts val="0"/>
              </a:spcAft>
              <a:buClr>
                <a:schemeClr val="dk1"/>
              </a:buClr>
              <a:buSzPts val="2500"/>
              <a:buFont typeface="Arial"/>
              <a:buNone/>
            </a:pPr>
            <a:r>
              <a:rPr b="1" i="0" lang="en-US" sz="2000" u="none" cap="none" strike="noStrike">
                <a:solidFill>
                  <a:schemeClr val="dk1"/>
                </a:solidFill>
                <a:latin typeface="Helvetica Neue"/>
                <a:ea typeface="Helvetica Neue"/>
                <a:cs typeface="Helvetica Neue"/>
                <a:sym typeface="Helvetica Neue"/>
              </a:rPr>
              <a:t>Thanks</a:t>
            </a:r>
            <a:r>
              <a:rPr b="0" i="0" lang="en-US" sz="1400" u="none" cap="none" strike="noStrike">
                <a:solidFill>
                  <a:schemeClr val="dk1"/>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pic>
        <p:nvPicPr>
          <p:cNvPr descr="🙏" id="292" name="Google Shape;292;p41"/>
          <p:cNvPicPr preferRelativeResize="0"/>
          <p:nvPr/>
        </p:nvPicPr>
        <p:blipFill rotWithShape="1">
          <a:blip r:embed="rId3">
            <a:alphaModFix/>
          </a:blip>
          <a:srcRect b="0" l="0" r="0" t="0"/>
          <a:stretch/>
        </p:blipFill>
        <p:spPr>
          <a:xfrm>
            <a:off x="4189164" y="2663328"/>
            <a:ext cx="765672" cy="7656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7"/>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a:t>Problem Statement</a:t>
            </a:r>
            <a:endParaRPr/>
          </a:p>
        </p:txBody>
      </p:sp>
      <p:sp>
        <p:nvSpPr>
          <p:cNvPr id="54" name="Google Shape;54;p7"/>
          <p:cNvSpPr txBox="1"/>
          <p:nvPr/>
        </p:nvSpPr>
        <p:spPr>
          <a:xfrm>
            <a:off x="40640" y="30480"/>
            <a:ext cx="8328900" cy="694200"/>
          </a:xfrm>
          <a:prstGeom prst="rect">
            <a:avLst/>
          </a:prstGeom>
          <a:solidFill>
            <a:srgbClr val="0037A4"/>
          </a:solidFill>
          <a:ln cap="flat"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Problem Statement</a:t>
            </a:r>
            <a:endParaRPr b="1" i="0" sz="2400" u="none" cap="none" strike="noStrike">
              <a:solidFill>
                <a:srgbClr val="FFFFFF"/>
              </a:solidFill>
              <a:latin typeface="Helvetica Neue"/>
              <a:ea typeface="Helvetica Neue"/>
              <a:cs typeface="Helvetica Neue"/>
              <a:sym typeface="Helvetica Neue"/>
            </a:endParaRPr>
          </a:p>
        </p:txBody>
      </p:sp>
      <p:sp>
        <p:nvSpPr>
          <p:cNvPr id="55" name="Google Shape;55;p7"/>
          <p:cNvSpPr txBox="1"/>
          <p:nvPr/>
        </p:nvSpPr>
        <p:spPr>
          <a:xfrm>
            <a:off x="77118" y="844812"/>
            <a:ext cx="8717700" cy="5761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Calibri"/>
                <a:ea typeface="Calibri"/>
                <a:cs typeface="Calibri"/>
                <a:sym typeface="Calibri"/>
              </a:rPr>
              <a:t>Developers lose productivity when switching between IDEs, browsers, and GitHub, and current AI assistants cannot coordinate across these tools securely. Increasing risks like unauthorized tool use demand a safer, unified workflow. </a:t>
            </a:r>
            <a:endParaRPr b="0" i="0" sz="22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100"/>
              <a:buFont typeface="Arial"/>
              <a:buNone/>
            </a:pPr>
            <a:r>
              <a:rPr b="0" i="0" lang="en-US" sz="2200" u="none" cap="none" strike="noStrike">
                <a:solidFill>
                  <a:schemeClr val="dk1"/>
                </a:solidFill>
                <a:latin typeface="Calibri"/>
                <a:ea typeface="Calibri"/>
                <a:cs typeface="Calibri"/>
                <a:sym typeface="Calibri"/>
              </a:rPr>
              <a:t>This project proposes a Unified MCP Framework that securely integrates Desktop, Browser, and GitHub MCP servers to create a seamless, context-aware developer environment. </a:t>
            </a:r>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8"/>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a:t>Objectives</a:t>
            </a:r>
            <a:endParaRPr/>
          </a:p>
        </p:txBody>
      </p:sp>
      <p:sp>
        <p:nvSpPr>
          <p:cNvPr id="61" name="Google Shape;61;p8"/>
          <p:cNvSpPr txBox="1"/>
          <p:nvPr/>
        </p:nvSpPr>
        <p:spPr>
          <a:xfrm>
            <a:off x="0" y="940700"/>
            <a:ext cx="9144000" cy="5492400"/>
          </a:xfrm>
          <a:prstGeom prst="rect">
            <a:avLst/>
          </a:prstGeom>
          <a:noFill/>
          <a:ln>
            <a:noFill/>
          </a:ln>
        </p:spPr>
        <p:txBody>
          <a:bodyPr anchorCtr="0" anchor="t" bIns="45700" lIns="91425" spcFirstLastPara="1" rIns="91425" wrap="square" tIns="45700">
            <a:normAutofit/>
          </a:bodyPr>
          <a:lstStyle/>
          <a:p>
            <a:pPr indent="0" lvl="0" marL="0" marR="0" rtl="0" algn="just">
              <a:lnSpc>
                <a:spcPct val="100000"/>
              </a:lnSpc>
              <a:spcBef>
                <a:spcPts val="0"/>
              </a:spcBef>
              <a:spcAft>
                <a:spcPts val="0"/>
              </a:spcAft>
              <a:buClr>
                <a:schemeClr val="dk1"/>
              </a:buClr>
              <a:buSzPts val="2000"/>
              <a:buFont typeface="Arial"/>
              <a:buNone/>
            </a:pPr>
            <a:r>
              <a:rPr b="1" i="0" lang="en-US" sz="2300" u="none" cap="none" strike="noStrike">
                <a:solidFill>
                  <a:schemeClr val="dk1"/>
                </a:solidFill>
                <a:latin typeface="Calibri"/>
                <a:ea typeface="Calibri"/>
                <a:cs typeface="Calibri"/>
                <a:sym typeface="Calibri"/>
              </a:rPr>
              <a:t>Objective 1: Design and Develop Modular MCP Servers:</a:t>
            </a:r>
            <a:r>
              <a:rPr b="0" i="0" lang="en-US" sz="2300" u="none" cap="none" strike="noStrike">
                <a:solidFill>
                  <a:schemeClr val="dk1"/>
                </a:solidFill>
                <a:latin typeface="Calibri"/>
                <a:ea typeface="Calibri"/>
                <a:cs typeface="Calibri"/>
                <a:sym typeface="Calibri"/>
              </a:rPr>
              <a:t> Implement a Desktop MCP, Browser MCP, and GitHub MCP servers to ensure communication, interoperability, and scalability across different developer environments.</a:t>
            </a:r>
            <a:endParaRPr b="0" i="0" sz="17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Arial"/>
              <a:buNone/>
            </a:pPr>
            <a:r>
              <a:t/>
            </a:r>
            <a:endParaRPr b="0" i="0" sz="23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Arial"/>
              <a:buNone/>
            </a:pPr>
            <a:r>
              <a:rPr b="1" i="0" lang="en-US" sz="2300" u="none" cap="none" strike="noStrike">
                <a:solidFill>
                  <a:schemeClr val="dk1"/>
                </a:solidFill>
                <a:latin typeface="Calibri"/>
                <a:ea typeface="Calibri"/>
                <a:cs typeface="Calibri"/>
                <a:sym typeface="Calibri"/>
              </a:rPr>
              <a:t>Objective 2: Develop the Unified Host MCP Server:</a:t>
            </a:r>
            <a:r>
              <a:rPr b="0" i="0" lang="en-US" sz="2300" u="none" cap="none" strike="noStrike">
                <a:solidFill>
                  <a:schemeClr val="dk1"/>
                </a:solidFill>
                <a:latin typeface="Calibri"/>
                <a:ea typeface="Calibri"/>
                <a:cs typeface="Calibri"/>
                <a:sym typeface="Calibri"/>
              </a:rPr>
              <a:t> Build a central server to orchestrate communication among the various MCP servers, providing a standardized protocol layer for multi-agent coordination.</a:t>
            </a:r>
            <a:endParaRPr b="0" i="0" sz="17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Arial"/>
              <a:buNone/>
            </a:pPr>
            <a:r>
              <a:t/>
            </a:r>
            <a:endParaRPr b="1" i="0" sz="23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Arial"/>
              <a:buNone/>
            </a:pPr>
            <a:r>
              <a:rPr b="1" i="0" lang="en-US" sz="2300" u="none" cap="none" strike="noStrike">
                <a:solidFill>
                  <a:schemeClr val="dk1"/>
                </a:solidFill>
                <a:latin typeface="Calibri"/>
                <a:ea typeface="Calibri"/>
                <a:cs typeface="Calibri"/>
                <a:sym typeface="Calibri"/>
              </a:rPr>
              <a:t>Objective 3: Create a Full-Stack Platform:</a:t>
            </a:r>
            <a:r>
              <a:rPr b="0" i="0" lang="en-US" sz="2300" u="none" cap="none" strike="noStrike">
                <a:solidFill>
                  <a:schemeClr val="dk1"/>
                </a:solidFill>
                <a:latin typeface="Calibri"/>
                <a:ea typeface="Calibri"/>
                <a:cs typeface="Calibri"/>
                <a:sym typeface="Calibri"/>
              </a:rPr>
              <a:t> Develop an intuitive, agent-driven coding environment with a modern frontend, backend, and database to allow developers to interact with AI agents for tasks like coding, debugging, and workflow automation.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9"/>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Literature Review</a:t>
            </a:r>
            <a:endParaRPr b="0"/>
          </a:p>
        </p:txBody>
      </p:sp>
      <p:graphicFrame>
        <p:nvGraphicFramePr>
          <p:cNvPr id="67" name="Google Shape;67;p9"/>
          <p:cNvGraphicFramePr/>
          <p:nvPr/>
        </p:nvGraphicFramePr>
        <p:xfrm>
          <a:off x="0" y="764381"/>
          <a:ext cx="3000000" cy="3000000"/>
        </p:xfrm>
        <a:graphic>
          <a:graphicData uri="http://schemas.openxmlformats.org/drawingml/2006/table">
            <a:tbl>
              <a:tblPr bandRow="1" firstRow="1">
                <a:noFill/>
                <a:tableStyleId>{4681A595-AC00-49B4-92CB-4AB57CF0E721}</a:tableStyleId>
              </a:tblPr>
              <a:tblGrid>
                <a:gridCol w="555650"/>
                <a:gridCol w="1803725"/>
                <a:gridCol w="1501425"/>
                <a:gridCol w="1456275"/>
                <a:gridCol w="1873950"/>
                <a:gridCol w="1952975"/>
              </a:tblGrid>
              <a:tr h="811850">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S. No.</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Author &amp; </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Paper Title </a:t>
                      </a:r>
                      <a:br>
                        <a:rPr b="0" i="0" lang="en-US" sz="1400" u="none" cap="none" strike="noStrike">
                          <a:latin typeface="Calibri"/>
                          <a:ea typeface="Calibri"/>
                          <a:cs typeface="Calibri"/>
                          <a:sym typeface="Calibri"/>
                        </a:rPr>
                      </a:br>
                      <a:r>
                        <a:rPr b="0" i="0" lang="en-US" sz="1400" u="none" cap="none" strike="noStrike">
                          <a:latin typeface="Calibri"/>
                          <a:ea typeface="Calibri"/>
                          <a:cs typeface="Calibri"/>
                          <a:sym typeface="Calibri"/>
                        </a:rPr>
                        <a:t>[Citation]</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Journal/</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Conference</a:t>
                      </a:r>
                      <a:br>
                        <a:rPr b="0" i="0" lang="en-US" sz="1400" u="none" cap="none" strike="noStrike">
                          <a:latin typeface="Calibri"/>
                          <a:ea typeface="Calibri"/>
                          <a:cs typeface="Calibri"/>
                          <a:sym typeface="Calibri"/>
                        </a:rPr>
                      </a:br>
                      <a:r>
                        <a:rPr b="0" i="0" lang="en-US" sz="1400" u="none" cap="none" strike="noStrike">
                          <a:latin typeface="Calibri"/>
                          <a:ea typeface="Calibri"/>
                          <a:cs typeface="Calibri"/>
                          <a:sym typeface="Calibri"/>
                        </a:rPr>
                        <a:t>(Year)</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Tools/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Techniques/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Dataset</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Key Findings/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Results</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Limitations/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Gaps Identified</a:t>
                      </a:r>
                      <a:endParaRPr sz="1400" u="none" cap="none" strike="noStrike">
                        <a:latin typeface="Calibri"/>
                        <a:ea typeface="Calibri"/>
                        <a:cs typeface="Calibri"/>
                        <a:sym typeface="Calibri"/>
                      </a:endParaRPr>
                    </a:p>
                  </a:txBody>
                  <a:tcPr marT="45725" marB="45725" marR="91450" marL="91450">
                    <a:solidFill>
                      <a:srgbClr val="606029"/>
                    </a:solidFill>
                  </a:tcPr>
                </a:tc>
              </a:tr>
              <a:tr h="1334650">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1.</a:t>
                      </a:r>
                      <a:endParaRPr sz="14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Hao Song et al. </a:t>
                      </a: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Beyond the Protocol: Unveiling Attack Vectors in the MCP Ecosystem [6]</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arXiv (2025)</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Systematic study of attack vectors</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 Proof-of-Concept (PoC) attacks against 5 LLMs </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User study on a simulated MCP aggregator platform </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Helvetica Neue"/>
                        <a:buNone/>
                      </a:pPr>
                      <a:r>
                        <a:rPr i="0" lang="en-US" sz="1800" u="none" cap="none" strike="noStrike">
                          <a:solidFill>
                            <a:srgbClr val="000000"/>
                          </a:solidFill>
                          <a:latin typeface="Calibri"/>
                          <a:ea typeface="Calibri"/>
                          <a:cs typeface="Calibri"/>
                          <a:sym typeface="Calibri"/>
                        </a:rPr>
                        <a:t>- </a:t>
                      </a:r>
                      <a:r>
                        <a:rPr i="0" lang="en-US" sz="1100" u="none" cap="none" strike="noStrike">
                          <a:solidFill>
                            <a:srgbClr val="000000"/>
                          </a:solidFill>
                          <a:latin typeface="Calibri"/>
                          <a:ea typeface="Calibri"/>
                          <a:cs typeface="Calibri"/>
                          <a:sym typeface="Calibri"/>
                        </a:rPr>
                        <a:t>Identified four new attack types: Tool Poisoning, Puppet, Rug Pull, and Malicious External Resources. </a:t>
                      </a:r>
                      <a:endParaRPr sz="1100" u="none" cap="none" strike="noStrike">
                        <a:latin typeface="Calibri"/>
                        <a:ea typeface="Calibri"/>
                        <a:cs typeface="Calibri"/>
                        <a:sym typeface="Calibri"/>
                      </a:endParaRPr>
                    </a:p>
                  </a:txBody>
                  <a:tcPr marT="19050" marB="19050" marR="28575" marL="28575" anchor="ctr">
                    <a:solidFill>
                      <a:srgbClr val="D5D59B"/>
                    </a:solidFill>
                  </a:tcPr>
                </a:tc>
              </a:tr>
              <a:tr h="1285475">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2.</a:t>
                      </a:r>
                      <a:endParaRPr sz="14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91283"/>
                        </a:lnSpc>
                        <a:spcBef>
                          <a:spcPts val="0"/>
                        </a:spcBef>
                        <a:spcAft>
                          <a:spcPts val="0"/>
                        </a:spcAft>
                        <a:buClr>
                          <a:srgbClr val="000000"/>
                        </a:buClr>
                        <a:buSzPts val="1100"/>
                        <a:buFont typeface="Arial"/>
                        <a:buNone/>
                      </a:pPr>
                      <a:r>
                        <a:rPr lang="en-US" sz="1100" u="none" cap="none" strike="noStrike">
                          <a:highlight>
                            <a:srgbClr val="F0F0DD"/>
                          </a:highlight>
                          <a:latin typeface="Calibri"/>
                          <a:ea typeface="Calibri"/>
                          <a:cs typeface="Calibri"/>
                          <a:sym typeface="Calibri"/>
                        </a:rPr>
                        <a:t>MCPToolBench++: A Large Scale AI Agent Model Context Protocol MCP Tool Use Benchmark [7]</a:t>
                      </a:r>
                      <a:endParaRPr sz="1100" u="none" cap="none" strike="noStrike">
                        <a:highlight>
                          <a:srgbClr val="F0F0DD"/>
                        </a:highlight>
                        <a:latin typeface="Calibri"/>
                        <a:ea typeface="Calibri"/>
                        <a:cs typeface="Calibri"/>
                        <a:sym typeface="Calibri"/>
                      </a:endParaRPr>
                    </a:p>
                    <a:p>
                      <a:pPr indent="0" lvl="0" marL="0" marR="0" rtl="0" algn="ctr">
                        <a:lnSpc>
                          <a:spcPct val="100000"/>
                        </a:lnSpc>
                        <a:spcBef>
                          <a:spcPts val="900"/>
                        </a:spcBef>
                        <a:spcAft>
                          <a:spcPts val="0"/>
                        </a:spcAft>
                        <a:buClr>
                          <a:srgbClr val="000000"/>
                        </a:buClr>
                        <a:buSzPts val="1100"/>
                        <a:buFont typeface="Helvetica Neue"/>
                        <a:buNone/>
                      </a:pPr>
                      <a:r>
                        <a:t/>
                      </a:r>
                      <a:endParaRPr sz="11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arXiv (2025)</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N/A</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MCPToolBench++: A large-scale benchmark with 1.5K question-answer pairs from over 4k MCP servers.</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 Evaluation metrics: Abstract Syntax Tree (AST) and Pass@K Accuracy.</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100"/>
                        <a:buFont typeface="Helvetica Neue"/>
                        <a:buNone/>
                      </a:pPr>
                      <a:r>
                        <a:rPr i="0" lang="en-US" sz="1100" u="none" cap="none" strike="noStrike">
                          <a:solidFill>
                            <a:srgbClr val="000000"/>
                          </a:solidFill>
                          <a:latin typeface="Calibri"/>
                          <a:ea typeface="Calibri"/>
                          <a:cs typeface="Calibri"/>
                          <a:sym typeface="Calibri"/>
                        </a:rPr>
                        <a:t>- Evaluated various SOTA LLMs, providing benchmark results for their MCP tool-use abilities. </a:t>
                      </a:r>
                      <a:endParaRPr sz="1100" u="none" cap="none" strike="noStrike">
                        <a:latin typeface="Calibri"/>
                        <a:ea typeface="Calibri"/>
                        <a:cs typeface="Calibri"/>
                        <a:sym typeface="Calibri"/>
                      </a:endParaRPr>
                    </a:p>
                  </a:txBody>
                  <a:tcPr marT="19050" marB="19050" marR="28575" marL="28575" anchor="ctr">
                    <a:solidFill>
                      <a:srgbClr val="F0F0DD"/>
                    </a:solidFill>
                  </a:tcPr>
                </a:tc>
              </a:tr>
              <a:tr h="1285475">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3.</a:t>
                      </a:r>
                      <a:endParaRPr sz="14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Nicola Croce &amp; Tobin South </a:t>
                      </a: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TRIVIAL TROJANS: HOW MINIMAL MCP SERVERS ENABLE CROSS-TOOL EXFILTRATION OF SENSITIVE DATA [8]</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arXiv (2025)</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Proof-of-concept attack using a modified "Hello Weather" MCP server. </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 Used basic Python and a free webhook service to exfiltrate data from a banking MCP server.</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Demonstrated that even unsophisticated actors can easily create malicious MCP servers to steal sensitive data (e.g., bank balances) via cross-server attacks. </a:t>
                      </a:r>
                      <a:endParaRPr sz="1400" u="none" cap="none" strike="noStrike">
                        <a:latin typeface="Calibri"/>
                        <a:ea typeface="Calibri"/>
                        <a:cs typeface="Calibri"/>
                        <a:sym typeface="Calibri"/>
                      </a:endParaRPr>
                    </a:p>
                  </a:txBody>
                  <a:tcPr marT="19050" marB="19050" marR="28575" marL="28575" anchor="ctr">
                    <a:solidFill>
                      <a:srgbClr val="D5D59B"/>
                    </a:solidFill>
                  </a:tcPr>
                </a:tc>
              </a:tr>
              <a:tr h="1157100">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4.</a:t>
                      </a:r>
                      <a:endParaRPr sz="14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Mohammed Mehedi Hasan et al. </a:t>
                      </a: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Model Context Protocol (MCP) at First Glance: Studying the Security and Maintainability of MCP Servers [9]</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ACM Trans. Softw. Eng. Methodol. (2025)</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Empirical study of 1,899 open-source MCP servers. </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Hybrid analysis using SonarQube (general vulnerabilities) and mcp-scan (MCP-specific tool poisoning). </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LLM-Jury to cluster issues.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100"/>
                        <a:buFont typeface="Helvetica Neue"/>
                        <a:buNone/>
                      </a:pPr>
                      <a:r>
                        <a:rPr i="0" lang="en-US" sz="1100" u="none" cap="none" strike="noStrike">
                          <a:solidFill>
                            <a:srgbClr val="000000"/>
                          </a:solidFill>
                          <a:latin typeface="Calibri"/>
                          <a:ea typeface="Calibri"/>
                          <a:cs typeface="Calibri"/>
                          <a:sym typeface="Calibri"/>
                        </a:rPr>
                        <a:t>- 7.2% of servers contain general vulnerabilities (e.g., credential exposure) and 5.5% exhibit MCP-specific tool poisoning. </a:t>
                      </a:r>
                      <a:endParaRPr sz="1100" u="none" cap="none" strike="noStrike">
                        <a:latin typeface="Calibri"/>
                        <a:ea typeface="Calibri"/>
                        <a:cs typeface="Calibri"/>
                        <a:sym typeface="Calibri"/>
                      </a:endParaRPr>
                    </a:p>
                  </a:txBody>
                  <a:tcPr marT="19050" marB="19050" marR="28575" marL="28575" anchor="ctr">
                    <a:solidFill>
                      <a:srgbClr val="F0F0DD"/>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0"/>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Literature Review (cont…)</a:t>
            </a:r>
            <a:endParaRPr b="0"/>
          </a:p>
        </p:txBody>
      </p:sp>
      <p:graphicFrame>
        <p:nvGraphicFramePr>
          <p:cNvPr id="73" name="Google Shape;73;p10"/>
          <p:cNvGraphicFramePr/>
          <p:nvPr/>
        </p:nvGraphicFramePr>
        <p:xfrm>
          <a:off x="3795" y="699241"/>
          <a:ext cx="3000000" cy="3000000"/>
        </p:xfrm>
        <a:graphic>
          <a:graphicData uri="http://schemas.openxmlformats.org/drawingml/2006/table">
            <a:tbl>
              <a:tblPr bandRow="1" firstRow="1">
                <a:noFill/>
                <a:tableStyleId>{4681A595-AC00-49B4-92CB-4AB57CF0E721}</a:tableStyleId>
              </a:tblPr>
              <a:tblGrid>
                <a:gridCol w="553175"/>
                <a:gridCol w="1795725"/>
                <a:gridCol w="1494750"/>
                <a:gridCol w="1449800"/>
                <a:gridCol w="1865625"/>
                <a:gridCol w="1944300"/>
              </a:tblGrid>
              <a:tr h="735000">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S. No.</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Author &amp; </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Paper Title </a:t>
                      </a:r>
                      <a:br>
                        <a:rPr b="0" i="0" lang="en-US" sz="1400" u="none" cap="none" strike="noStrike">
                          <a:latin typeface="Calibri"/>
                          <a:ea typeface="Calibri"/>
                          <a:cs typeface="Calibri"/>
                          <a:sym typeface="Calibri"/>
                        </a:rPr>
                      </a:br>
                      <a:r>
                        <a:rPr b="0" i="0" lang="en-US" sz="1400" u="none" cap="none" strike="noStrike">
                          <a:latin typeface="Calibri"/>
                          <a:ea typeface="Calibri"/>
                          <a:cs typeface="Calibri"/>
                          <a:sym typeface="Calibri"/>
                        </a:rPr>
                        <a:t>[Citation]</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Journal/</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Conference</a:t>
                      </a:r>
                      <a:br>
                        <a:rPr b="0" i="0" lang="en-US" sz="1400" u="none" cap="none" strike="noStrike">
                          <a:latin typeface="Calibri"/>
                          <a:ea typeface="Calibri"/>
                          <a:cs typeface="Calibri"/>
                          <a:sym typeface="Calibri"/>
                        </a:rPr>
                      </a:br>
                      <a:r>
                        <a:rPr b="0" i="0" lang="en-US" sz="1400" u="none" cap="none" strike="noStrike">
                          <a:latin typeface="Calibri"/>
                          <a:ea typeface="Calibri"/>
                          <a:cs typeface="Calibri"/>
                          <a:sym typeface="Calibri"/>
                        </a:rPr>
                        <a:t>(Year)</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Tools/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Techniques/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Dataset</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Key Findings/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Results</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Limitations/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Gaps Identified</a:t>
                      </a:r>
                      <a:endParaRPr sz="1400" u="none" cap="none" strike="noStrike">
                        <a:latin typeface="Calibri"/>
                        <a:ea typeface="Calibri"/>
                        <a:cs typeface="Calibri"/>
                        <a:sym typeface="Calibri"/>
                      </a:endParaRPr>
                    </a:p>
                  </a:txBody>
                  <a:tcPr marT="45725" marB="45725" marR="91450" marL="91450">
                    <a:solidFill>
                      <a:srgbClr val="606029"/>
                    </a:solidFill>
                  </a:tcPr>
                </a:tc>
              </a:tr>
              <a:tr h="1321325">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5.</a:t>
                      </a:r>
                      <a:endParaRPr sz="14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Vineeth Sai Narajala &amp; Idan Habler </a:t>
                      </a: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Enterprise-Grade Security for the Model Context Protocol (MCP): Frameworks and Mitigation Strategies [10]</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arXiv (2025)</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Systematic threat modeling using the MAESTRO framework.</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Proposal of a multi-layered security framework based on defense-in-depth and Zero Trust principles.</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171450" lvl="0" marL="171450" marR="0" rtl="0" algn="ctr">
                        <a:lnSpc>
                          <a:spcPct val="100000"/>
                        </a:lnSpc>
                        <a:spcBef>
                          <a:spcPts val="0"/>
                        </a:spcBef>
                        <a:spcAft>
                          <a:spcPts val="0"/>
                        </a:spcAft>
                        <a:buClr>
                          <a:srgbClr val="000000"/>
                        </a:buClr>
                        <a:buSzPts val="1100"/>
                        <a:buFont typeface="Helvetica Neue"/>
                        <a:buChar char="-"/>
                      </a:pPr>
                      <a:r>
                        <a:rPr lang="en-US" sz="1100" u="none" cap="none" strike="noStrike">
                          <a:latin typeface="Calibri"/>
                          <a:ea typeface="Calibri"/>
                          <a:cs typeface="Calibri"/>
                          <a:sym typeface="Calibri"/>
                        </a:rPr>
                        <a:t>Translates theoretical risks into an actionable security framework for enterprises using MCP.</a:t>
                      </a:r>
                      <a:br>
                        <a:rPr i="0" lang="en-US" sz="1800" u="none" cap="none" strike="noStrike">
                          <a:solidFill>
                            <a:srgbClr val="000000"/>
                          </a:solidFill>
                          <a:latin typeface="Calibri"/>
                          <a:ea typeface="Calibri"/>
                          <a:cs typeface="Calibri"/>
                          <a:sym typeface="Calibri"/>
                        </a:rPr>
                      </a:br>
                      <a:r>
                        <a:rPr i="0" lang="en-US" sz="1100" u="none" cap="none" strike="noStrike">
                          <a:solidFill>
                            <a:srgbClr val="000000"/>
                          </a:solidFill>
                          <a:latin typeface="Calibri"/>
                          <a:ea typeface="Calibri"/>
                          <a:cs typeface="Calibri"/>
                          <a:sym typeface="Calibri"/>
                        </a:rPr>
                        <a:t>- Details key threats like tool poisoning, data exfiltration, and server spoofing. </a:t>
                      </a:r>
                      <a:endParaRPr sz="1100" u="none" cap="none" strike="noStrike">
                        <a:latin typeface="Calibri"/>
                        <a:ea typeface="Calibri"/>
                        <a:cs typeface="Calibri"/>
                        <a:sym typeface="Calibri"/>
                      </a:endParaRPr>
                    </a:p>
                  </a:txBody>
                  <a:tcPr marT="19050" marB="19050" marR="28575" marL="28575" anchor="ctr">
                    <a:solidFill>
                      <a:srgbClr val="D5D59B"/>
                    </a:solidFill>
                  </a:tcPr>
                </a:tc>
              </a:tr>
              <a:tr h="1321325">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6.</a:t>
                      </a:r>
                      <a:endParaRPr sz="14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Naveen Krishnan </a:t>
                      </a: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Advancing Multi-Agent Systems Through Model Context Protocol: Architecture, Implementation, and Applications [11]</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Preprint (2025)</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Reference architecture for MCP-enabled multi-agent systems.</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Case studies in enterprise knowledge management, research, and problem-solving . </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 new evaluation framework with benchmark tasks and datasets.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100"/>
                        <a:buFont typeface="Helvetica Neue"/>
                        <a:buNone/>
                      </a:pPr>
                      <a:r>
                        <a:rPr i="0" lang="en-US" sz="1100" u="none" cap="none" strike="noStrike">
                          <a:solidFill>
                            <a:srgbClr val="000000"/>
                          </a:solidFill>
                          <a:latin typeface="Calibri"/>
                          <a:ea typeface="Calibri"/>
                          <a:cs typeface="Calibri"/>
                          <a:sym typeface="Calibri"/>
                        </a:rPr>
                        <a:t>- MCP can solve the "context retention problem" in multi-agent systems by standardizing context sharing. </a:t>
                      </a:r>
                      <a:endParaRPr sz="1100" u="none" cap="none" strike="noStrike">
                        <a:latin typeface="Calibri"/>
                        <a:ea typeface="Calibri"/>
                        <a:cs typeface="Calibri"/>
                        <a:sym typeface="Calibri"/>
                      </a:endParaRPr>
                    </a:p>
                  </a:txBody>
                  <a:tcPr marT="19050" marB="19050" marR="28575" marL="28575" anchor="ctr">
                    <a:solidFill>
                      <a:srgbClr val="F0F0DD"/>
                    </a:solidFill>
                  </a:tcPr>
                </a:tc>
              </a:tr>
              <a:tr h="1385750">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7.</a:t>
                      </a:r>
                      <a:endParaRPr i="0" sz="12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Jun Cui </a:t>
                      </a: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MCP Protocol's Capability in Integrating LLM Models: A Study within High-Tech AIOps R&amp;D Processes [12]</a:t>
                      </a:r>
                      <a:endParaRPr sz="11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Research Gate (2025)</a:t>
                      </a:r>
                      <a:endParaRPr sz="11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Qualitative case study in an AIOps R&amp;D lab.</a:t>
                      </a:r>
                      <a:endParaRPr sz="11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Analysis of protocol logs, performance benchmarks, and interviews with 12 engineers.</a:t>
                      </a:r>
                      <a:endParaRPr sz="11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171450" lvl="0" marL="171450" marR="0" rtl="0" algn="ctr">
                        <a:lnSpc>
                          <a:spcPct val="100000"/>
                        </a:lnSpc>
                        <a:spcBef>
                          <a:spcPts val="0"/>
                        </a:spcBef>
                        <a:spcAft>
                          <a:spcPts val="0"/>
                        </a:spcAft>
                        <a:buClr>
                          <a:srgbClr val="000000"/>
                        </a:buClr>
                        <a:buSzPts val="1100"/>
                        <a:buFont typeface="Helvetica Neue"/>
                        <a:buChar char="-"/>
                      </a:pPr>
                      <a:r>
                        <a:rPr lang="en-US" sz="1100" u="none" cap="none" strike="noStrike">
                          <a:latin typeface="Calibri"/>
                          <a:ea typeface="Calibri"/>
                          <a:cs typeface="Calibri"/>
                          <a:sym typeface="Calibri"/>
                        </a:rPr>
                        <a:t>MCP demonstrates strong compatibility and efficiency for integrating LLMs into AIOps workflows.</a:t>
                      </a:r>
                      <a:br>
                        <a:rPr i="0" lang="en-US" sz="1800" u="none" cap="none" strike="noStrike">
                          <a:solidFill>
                            <a:srgbClr val="000000"/>
                          </a:solidFill>
                          <a:latin typeface="Calibri"/>
                          <a:ea typeface="Calibri"/>
                          <a:cs typeface="Calibri"/>
                          <a:sym typeface="Calibri"/>
                        </a:rPr>
                      </a:br>
                      <a:r>
                        <a:rPr i="0" lang="en-US" sz="1100" u="none" cap="none" strike="noStrike">
                          <a:solidFill>
                            <a:srgbClr val="000000"/>
                          </a:solidFill>
                          <a:latin typeface="Calibri"/>
                          <a:ea typeface="Calibri"/>
                          <a:cs typeface="Calibri"/>
                          <a:sym typeface="Calibri"/>
                        </a:rPr>
                        <a:t>- The protocol achieved sub-50ms latency in most test cases, sustaining 1,200 requests/second.</a:t>
                      </a:r>
                      <a:endParaRPr sz="1100" u="none" cap="none" strike="noStrike">
                        <a:latin typeface="Calibri"/>
                        <a:ea typeface="Calibri"/>
                        <a:cs typeface="Calibri"/>
                        <a:sym typeface="Calibri"/>
                      </a:endParaRPr>
                    </a:p>
                  </a:txBody>
                  <a:tcPr marT="19050" marB="19050" marR="28575" marL="28575" anchor="ctr">
                    <a:solidFill>
                      <a:srgbClr val="D5D59B"/>
                    </a:solidFill>
                  </a:tcPr>
                </a:tc>
              </a:tr>
              <a:tr h="1177675">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8.</a:t>
                      </a:r>
                      <a:endParaRPr i="0" sz="12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Huihao Jing et al. </a:t>
                      </a: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MCP: Protecting MCP Safety via Model Contextual Integrity Protocol [13]</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arXiv (2025)</a:t>
                      </a:r>
                      <a:endParaRPr sz="11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N/A</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MCIP: A proposed safety-enhanced version of MCP.</a:t>
                      </a:r>
                      <a:endParaRPr sz="11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 MAESTRO framework for analysis. </a:t>
                      </a:r>
                      <a:br>
                        <a:rPr i="0" lang="en-US" sz="1800" u="none" cap="none" strike="noStrike">
                          <a:solidFill>
                            <a:srgbClr val="000000"/>
                          </a:solidFill>
                          <a:latin typeface="Calibri"/>
                          <a:ea typeface="Calibri"/>
                          <a:cs typeface="Calibri"/>
                          <a:sym typeface="Calibri"/>
                        </a:rPr>
                      </a:br>
                      <a:r>
                        <a:rPr i="0" lang="en-US" sz="1100" u="none" cap="none" strike="noStrike">
                          <a:solidFill>
                            <a:srgbClr val="000000"/>
                          </a:solidFill>
                          <a:latin typeface="Calibri"/>
                          <a:ea typeface="Calibri"/>
                          <a:cs typeface="Calibri"/>
                          <a:sym typeface="Calibri"/>
                        </a:rPr>
                        <a:t>- MCIP-bench: A new benchmark and training dataset to identify unsafe behaviors.</a:t>
                      </a:r>
                      <a:endParaRPr sz="1100" u="none" cap="none" strike="noStrike">
                        <a:latin typeface="Calibri"/>
                        <a:ea typeface="Calibri"/>
                        <a:cs typeface="Calibri"/>
                        <a:sym typeface="Calibri"/>
                      </a:endParaRPr>
                    </a:p>
                  </a:txBody>
                  <a:tcPr marT="19050" marB="19050" marR="28575" marL="28575" anchor="ctr">
                    <a:solidFill>
                      <a:srgbClr val="F0F0DD"/>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1"/>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sz="2400"/>
              <a:t>Literature Review (cont…)</a:t>
            </a:r>
            <a:endParaRPr b="0"/>
          </a:p>
        </p:txBody>
      </p:sp>
      <p:graphicFrame>
        <p:nvGraphicFramePr>
          <p:cNvPr id="79" name="Google Shape;79;p11"/>
          <p:cNvGraphicFramePr/>
          <p:nvPr/>
        </p:nvGraphicFramePr>
        <p:xfrm>
          <a:off x="0" y="724544"/>
          <a:ext cx="3000000" cy="3000000"/>
        </p:xfrm>
        <a:graphic>
          <a:graphicData uri="http://schemas.openxmlformats.org/drawingml/2006/table">
            <a:tbl>
              <a:tblPr bandRow="1" firstRow="1">
                <a:noFill/>
                <a:tableStyleId>{4681A595-AC00-49B4-92CB-4AB57CF0E721}</a:tableStyleId>
              </a:tblPr>
              <a:tblGrid>
                <a:gridCol w="555650"/>
                <a:gridCol w="1803725"/>
                <a:gridCol w="1501425"/>
                <a:gridCol w="1456275"/>
                <a:gridCol w="1873950"/>
                <a:gridCol w="1952975"/>
              </a:tblGrid>
              <a:tr h="819100">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S. No.</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Author &amp; </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Paper Title </a:t>
                      </a:r>
                      <a:br>
                        <a:rPr b="0" i="0" lang="en-US" sz="1400" u="none" cap="none" strike="noStrike">
                          <a:latin typeface="Calibri"/>
                          <a:ea typeface="Calibri"/>
                          <a:cs typeface="Calibri"/>
                          <a:sym typeface="Calibri"/>
                        </a:rPr>
                      </a:br>
                      <a:r>
                        <a:rPr b="0" i="0" lang="en-US" sz="1400" u="none" cap="none" strike="noStrike">
                          <a:latin typeface="Calibri"/>
                          <a:ea typeface="Calibri"/>
                          <a:cs typeface="Calibri"/>
                          <a:sym typeface="Calibri"/>
                        </a:rPr>
                        <a:t>[Citation]</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Journal/</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Conference</a:t>
                      </a:r>
                      <a:br>
                        <a:rPr b="0" i="0" lang="en-US" sz="1400" u="none" cap="none" strike="noStrike">
                          <a:latin typeface="Calibri"/>
                          <a:ea typeface="Calibri"/>
                          <a:cs typeface="Calibri"/>
                          <a:sym typeface="Calibri"/>
                        </a:rPr>
                      </a:br>
                      <a:r>
                        <a:rPr b="0" i="0" lang="en-US" sz="1400" u="none" cap="none" strike="noStrike">
                          <a:latin typeface="Calibri"/>
                          <a:ea typeface="Calibri"/>
                          <a:cs typeface="Calibri"/>
                          <a:sym typeface="Calibri"/>
                        </a:rPr>
                        <a:t>(Year)</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Tools/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Techniques/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Dataset</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Key Findings/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Results</a:t>
                      </a:r>
                      <a:endParaRPr sz="1400" u="none" cap="none" strike="noStrike">
                        <a:latin typeface="Calibri"/>
                        <a:ea typeface="Calibri"/>
                        <a:cs typeface="Calibri"/>
                        <a:sym typeface="Calibri"/>
                      </a:endParaRPr>
                    </a:p>
                  </a:txBody>
                  <a:tcPr marT="45725" marB="45725" marR="91450" marL="91450">
                    <a:solidFill>
                      <a:srgbClr val="60602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Limitations/</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latin typeface="Calibri"/>
                          <a:ea typeface="Calibri"/>
                          <a:cs typeface="Calibri"/>
                          <a:sym typeface="Calibri"/>
                        </a:rPr>
                        <a:t>Gaps Identified</a:t>
                      </a:r>
                      <a:endParaRPr sz="1400" u="none" cap="none" strike="noStrike">
                        <a:latin typeface="Calibri"/>
                        <a:ea typeface="Calibri"/>
                        <a:cs typeface="Calibri"/>
                        <a:sym typeface="Calibri"/>
                      </a:endParaRPr>
                    </a:p>
                  </a:txBody>
                  <a:tcPr marT="45725" marB="45725" marR="91450" marL="91450">
                    <a:solidFill>
                      <a:srgbClr val="606029"/>
                    </a:solidFill>
                  </a:tcPr>
                </a:tc>
              </a:tr>
              <a:tr h="1158400">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9.</a:t>
                      </a:r>
                      <a:endParaRPr sz="14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Abul Ehtesham et al. </a:t>
                      </a: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A Survey Of Agent Interoperability Protocols [14]</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arXiv (2025)</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 survey and comparative analysis of four major agent protocols: MCP, ACP, A2A, and ANP.</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Compares the protocols across architecture, discovery, security, and use cases. </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MCP is ideal for tool invocation; ACP for messaging; A2A for enterprise task delegation; and ANP for open, decentralized networks. </a:t>
                      </a:r>
                      <a:endParaRPr sz="1400" u="none" cap="none" strike="noStrike">
                        <a:latin typeface="Calibri"/>
                        <a:ea typeface="Calibri"/>
                        <a:cs typeface="Calibri"/>
                        <a:sym typeface="Calibri"/>
                      </a:endParaRPr>
                    </a:p>
                  </a:txBody>
                  <a:tcPr marT="19050" marB="19050" marR="28575" marL="28575" anchor="ctr">
                    <a:solidFill>
                      <a:srgbClr val="D5D59B"/>
                    </a:solidFill>
                  </a:tcPr>
                </a:tc>
              </a:tr>
              <a:tr h="1305500">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10.</a:t>
                      </a:r>
                      <a:endParaRPr sz="14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Alexandru-Andrei Avram et al.,</a:t>
                      </a:r>
                      <a:r>
                        <a:rPr i="0" lang="en-US" sz="1800" u="none" cap="none" strike="noStrike">
                          <a:solidFill>
                            <a:srgbClr val="000000"/>
                          </a:solidFill>
                          <a:latin typeface="Calibri"/>
                          <a:ea typeface="Calibri"/>
                          <a:cs typeface="Calibri"/>
                          <a:sym typeface="Calibri"/>
                        </a:rPr>
                        <a:t> </a:t>
                      </a:r>
                      <a:br>
                        <a:rPr i="0" lang="en-US" sz="1800" u="none" cap="none" strike="noStrike">
                          <a:solidFill>
                            <a:srgbClr val="000000"/>
                          </a:solidFill>
                          <a:latin typeface="Calibri"/>
                          <a:ea typeface="Calibri"/>
                          <a:cs typeface="Calibri"/>
                          <a:sym typeface="Calibri"/>
                        </a:rPr>
                      </a:br>
                      <a:r>
                        <a:rPr i="0" lang="en-US" sz="1100" u="none" cap="none" strike="noStrike">
                          <a:solidFill>
                            <a:srgbClr val="000000"/>
                          </a:solidFill>
                          <a:latin typeface="Calibri"/>
                          <a:ea typeface="Calibri"/>
                          <a:cs typeface="Calibri"/>
                          <a:sym typeface="Calibri"/>
                        </a:rPr>
                        <a:t>MCP-Orchestrated Multi-Agent System for Automated Disinformation Detection [15]</a:t>
                      </a:r>
                      <a:br>
                        <a:rPr i="0" lang="en-US" sz="1800" u="none" cap="none" strike="noStrike">
                          <a:solidFill>
                            <a:srgbClr val="000000"/>
                          </a:solidFill>
                          <a:latin typeface="Calibri"/>
                          <a:ea typeface="Calibri"/>
                          <a:cs typeface="Calibri"/>
                          <a:sym typeface="Calibri"/>
                        </a:rPr>
                      </a:br>
                      <a:endParaRPr sz="11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arXiv</a:t>
                      </a: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(2025) </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i="0" lang="en-US" sz="1100" u="none" cap="none" strike="noStrike">
                          <a:solidFill>
                            <a:srgbClr val="000000"/>
                          </a:solidFill>
                          <a:latin typeface="Calibri"/>
                          <a:ea typeface="Calibri"/>
                          <a:cs typeface="Calibri"/>
                          <a:sym typeface="Calibri"/>
                        </a:rPr>
                        <a:t> Datasets: Kaggle "Fake News Detection", "Snopes" fact-checking, and Iffy News project.</a:t>
                      </a:r>
                      <a:endParaRPr sz="11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The multi-agent ensemble achieved 95.3% accuracy and an F1 score of 0.964, significantly outperforming individual agents .</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The system's dependence on web-sourced data creates risks if APIs fail or if search results are manipulated by disinformation campaigns .</a:t>
                      </a:r>
                      <a:endParaRPr sz="1400" u="none" cap="none" strike="noStrike">
                        <a:latin typeface="Calibri"/>
                        <a:ea typeface="Calibri"/>
                        <a:cs typeface="Calibri"/>
                        <a:sym typeface="Calibri"/>
                      </a:endParaRPr>
                    </a:p>
                  </a:txBody>
                  <a:tcPr marT="19050" marB="19050" marR="28575" marL="28575" anchor="ctr">
                    <a:solidFill>
                      <a:srgbClr val="F0F0DD"/>
                    </a:solidFill>
                  </a:tcPr>
                </a:tc>
              </a:tr>
              <a:tr h="1339075">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11.</a:t>
                      </a:r>
                      <a:endParaRPr sz="1400" u="none" cap="none" strike="noStrike">
                        <a:latin typeface="Calibri"/>
                        <a:ea typeface="Calibri"/>
                        <a:cs typeface="Calibri"/>
                        <a:sym typeface="Calibri"/>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Vallikranth Ayyagari,</a:t>
                      </a:r>
                      <a:r>
                        <a:rPr i="0" lang="en-US" sz="1800" u="none" cap="none" strike="noStrike">
                          <a:solidFill>
                            <a:srgbClr val="000000"/>
                          </a:solidFill>
                          <a:latin typeface="Calibri"/>
                          <a:ea typeface="Calibri"/>
                          <a:cs typeface="Calibri"/>
                          <a:sym typeface="Calibri"/>
                        </a:rPr>
                        <a:t> </a:t>
                      </a:r>
                      <a:br>
                        <a:rPr i="0" lang="en-US" sz="1800" u="none" cap="none" strike="noStrike">
                          <a:solidFill>
                            <a:srgbClr val="000000"/>
                          </a:solidFill>
                          <a:latin typeface="Calibri"/>
                          <a:ea typeface="Calibri"/>
                          <a:cs typeface="Calibri"/>
                          <a:sym typeface="Calibri"/>
                        </a:rPr>
                      </a:br>
                      <a:r>
                        <a:rPr i="0" lang="en-US" sz="1100" u="none" cap="none" strike="noStrike">
                          <a:solidFill>
                            <a:srgbClr val="000000"/>
                          </a:solidFill>
                          <a:latin typeface="Calibri"/>
                          <a:ea typeface="Calibri"/>
                          <a:cs typeface="Calibri"/>
                          <a:sym typeface="Calibri"/>
                        </a:rPr>
                        <a:t>Model Context Protocol for Agentic AI: Enabling Contextual Interoperability Across Systems [16]</a:t>
                      </a:r>
                      <a:br>
                        <a:rPr i="0" lang="en-US" sz="1800" u="none" cap="none" strike="noStrike">
                          <a:solidFill>
                            <a:srgbClr val="000000"/>
                          </a:solidFill>
                          <a:latin typeface="Calibri"/>
                          <a:ea typeface="Calibri"/>
                          <a:cs typeface="Calibri"/>
                          <a:sym typeface="Calibri"/>
                        </a:rPr>
                      </a:br>
                      <a:endParaRPr sz="11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IJCESEN</a:t>
                      </a: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(2025) </a:t>
                      </a:r>
                      <a:endParaRPr sz="14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100"/>
                        <a:buFont typeface="Helvetica Neue"/>
                        <a:buNone/>
                      </a:pPr>
                      <a:r>
                        <a:t/>
                      </a:r>
                      <a:endParaRPr sz="11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a:t>
                      </a:r>
                      <a:r>
                        <a:rPr i="0" lang="en-US" sz="1100" u="none" cap="none" strike="noStrike">
                          <a:solidFill>
                            <a:srgbClr val="000000"/>
                          </a:solidFill>
                          <a:latin typeface="Calibri"/>
                          <a:ea typeface="Calibri"/>
                          <a:cs typeface="Calibri"/>
                          <a:sym typeface="Calibri"/>
                        </a:rPr>
                        <a:t>rchitectural analysis of MCP .</a:t>
                      </a:r>
                      <a:endParaRPr sz="11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Discussion of primitives such as tools, resources, prompts, and sampling.</a:t>
                      </a:r>
                      <a:endParaRPr sz="1400" u="none" cap="none" strike="noStrike">
                        <a:latin typeface="Calibri"/>
                        <a:ea typeface="Calibri"/>
                        <a:cs typeface="Calibri"/>
                        <a:sym typeface="Calibri"/>
                      </a:endParaRPr>
                    </a:p>
                  </a:txBody>
                  <a:tcPr marT="19050" marB="19050" marR="28575" marL="28575" anchor="ctr">
                    <a:solidFill>
                      <a:srgbClr val="D5D59B"/>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Its design is flexible and vendor-agnostic, enhancing the context awareness of AI models and promoting a reusable ecosystem.</a:t>
                      </a:r>
                      <a:endParaRPr sz="1400" u="none" cap="none" strike="noStrike">
                        <a:latin typeface="Calibri"/>
                        <a:ea typeface="Calibri"/>
                        <a:cs typeface="Calibri"/>
                        <a:sym typeface="Calibri"/>
                      </a:endParaRPr>
                    </a:p>
                  </a:txBody>
                  <a:tcPr marT="19050" marB="19050" marR="28575" marL="28575" anchor="ctr">
                    <a:solidFill>
                      <a:srgbClr val="D5D59B"/>
                    </a:solidFill>
                  </a:tcPr>
                </a:tc>
              </a:tr>
              <a:tr h="1305500">
                <a:tc>
                  <a:txBody>
                    <a:bodyPr/>
                    <a:lstStyle/>
                    <a:p>
                      <a:pPr indent="0" lvl="0" marL="0" marR="0" rtl="0" algn="ctr">
                        <a:lnSpc>
                          <a:spcPct val="100000"/>
                        </a:lnSpc>
                        <a:spcBef>
                          <a:spcPts val="0"/>
                        </a:spcBef>
                        <a:spcAft>
                          <a:spcPts val="0"/>
                        </a:spcAft>
                        <a:buClr>
                          <a:srgbClr val="000000"/>
                        </a:buClr>
                        <a:buSzPts val="1200"/>
                        <a:buFont typeface="Arial"/>
                        <a:buNone/>
                      </a:pPr>
                      <a:r>
                        <a:rPr i="0" lang="en-US" sz="1200" u="none" cap="none" strike="noStrike">
                          <a:latin typeface="Calibri"/>
                          <a:ea typeface="Calibri"/>
                          <a:cs typeface="Calibri"/>
                          <a:sym typeface="Calibri"/>
                        </a:rPr>
                        <a:t>12.</a:t>
                      </a:r>
                      <a:endParaRPr sz="1400" u="none" cap="none" strike="noStrike">
                        <a:latin typeface="Calibri"/>
                        <a:ea typeface="Calibri"/>
                        <a:cs typeface="Calibri"/>
                        <a:sym typeface="Calibri"/>
                      </a:endParaRPr>
                    </a:p>
                  </a:txBody>
                  <a:tcPr marT="45725" marB="45725" marR="91450" marL="91450">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Xinyi Hou et al.,</a:t>
                      </a:r>
                      <a:r>
                        <a:rPr i="0" lang="en-US" sz="1800" u="none" cap="none" strike="noStrike">
                          <a:solidFill>
                            <a:srgbClr val="000000"/>
                          </a:solidFill>
                          <a:latin typeface="Calibri"/>
                          <a:ea typeface="Calibri"/>
                          <a:cs typeface="Calibri"/>
                          <a:sym typeface="Calibri"/>
                        </a:rPr>
                        <a:t> </a:t>
                      </a:r>
                      <a:br>
                        <a:rPr i="0" lang="en-US" sz="1800" u="none" cap="none" strike="noStrike">
                          <a:solidFill>
                            <a:srgbClr val="000000"/>
                          </a:solidFill>
                          <a:latin typeface="Calibri"/>
                          <a:ea typeface="Calibri"/>
                          <a:cs typeface="Calibri"/>
                          <a:sym typeface="Calibri"/>
                        </a:rPr>
                      </a:br>
                      <a:r>
                        <a:rPr i="0" lang="en-US" sz="1100" u="none" cap="none" strike="noStrike">
                          <a:solidFill>
                            <a:srgbClr val="000000"/>
                          </a:solidFill>
                          <a:latin typeface="Calibri"/>
                          <a:ea typeface="Calibri"/>
                          <a:cs typeface="Calibri"/>
                          <a:sym typeface="Calibri"/>
                        </a:rPr>
                        <a:t>Model Context Protocol (MCP): Landscape, Security Threats, and Future Research Directions [17]</a:t>
                      </a:r>
                      <a:br>
                        <a:rPr i="0" lang="en-US" sz="1100" u="none" cap="none" strike="noStrike">
                          <a:solidFill>
                            <a:srgbClr val="000000"/>
                          </a:solidFill>
                          <a:latin typeface="Calibri"/>
                          <a:ea typeface="Calibri"/>
                          <a:cs typeface="Calibri"/>
                          <a:sym typeface="Calibri"/>
                        </a:rPr>
                      </a:br>
                      <a:endParaRPr sz="11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arXiv</a:t>
                      </a:r>
                      <a:br>
                        <a:rPr lang="en-US" sz="1100" u="none" cap="none" strike="noStrike">
                          <a:latin typeface="Calibri"/>
                          <a:ea typeface="Calibri"/>
                          <a:cs typeface="Calibri"/>
                          <a:sym typeface="Calibri"/>
                        </a:rPr>
                      </a:br>
                      <a:r>
                        <a:rPr lang="en-US" sz="1100" u="none" cap="none" strike="noStrike">
                          <a:latin typeface="Calibri"/>
                          <a:ea typeface="Calibri"/>
                          <a:cs typeface="Calibri"/>
                          <a:sym typeface="Calibri"/>
                        </a:rPr>
                        <a:t>(2025) </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i="0" lang="en-US" sz="1100" u="none" cap="none" strike="noStrike">
                          <a:solidFill>
                            <a:srgbClr val="000000"/>
                          </a:solidFill>
                          <a:latin typeface="Calibri"/>
                          <a:ea typeface="Calibri"/>
                          <a:cs typeface="Calibri"/>
                          <a:sym typeface="Calibri"/>
                        </a:rPr>
                        <a:t>Provides the first comprehensive analysis of the MCP ecosystem, detailing its architecture, components, and workflow .</a:t>
                      </a:r>
                      <a:endParaRPr sz="11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Defines the MCP server lifecycle and identifies associated security risks, including name collision, installer spoofing, tool name conflicts, and configuration drift .</a:t>
                      </a:r>
                      <a:endParaRPr sz="1400" u="none" cap="none" strike="noStrike">
                        <a:latin typeface="Calibri"/>
                        <a:ea typeface="Calibri"/>
                        <a:cs typeface="Calibri"/>
                        <a:sym typeface="Calibri"/>
                      </a:endParaRPr>
                    </a:p>
                  </a:txBody>
                  <a:tcPr marT="19050" marB="19050" marR="28575" marL="28575" anchor="ctr">
                    <a:solidFill>
                      <a:srgbClr val="F0F0DD"/>
                    </a:solidFill>
                  </a:tcPr>
                </a:tc>
                <a:tc>
                  <a:txBody>
                    <a:bodyPr/>
                    <a:lstStyle/>
                    <a:p>
                      <a:pPr indent="0" lvl="0" marL="0" marR="0" rtl="0" algn="ctr">
                        <a:lnSpc>
                          <a:spcPct val="100000"/>
                        </a:lnSpc>
                        <a:spcBef>
                          <a:spcPts val="0"/>
                        </a:spcBef>
                        <a:spcAft>
                          <a:spcPts val="0"/>
                        </a:spcAft>
                        <a:buClr>
                          <a:srgbClr val="000000"/>
                        </a:buClr>
                        <a:buSzPts val="1100"/>
                        <a:buFont typeface="Helvetica Neue"/>
                        <a:buNone/>
                      </a:pPr>
                      <a:r>
                        <a:rPr lang="en-US" sz="1100" u="none" cap="none" strike="noStrike">
                          <a:latin typeface="Calibri"/>
                          <a:ea typeface="Calibri"/>
                          <a:cs typeface="Calibri"/>
                          <a:sym typeface="Calibri"/>
                        </a:rPr>
                        <a:t>There is a lack of centralized security oversight and standardized authentication/authorization frameworks .</a:t>
                      </a:r>
                      <a:endParaRPr sz="1400" u="none" cap="none" strike="noStrike">
                        <a:latin typeface="Calibri"/>
                        <a:ea typeface="Calibri"/>
                        <a:cs typeface="Calibri"/>
                        <a:sym typeface="Calibri"/>
                      </a:endParaRPr>
                    </a:p>
                  </a:txBody>
                  <a:tcPr marT="19050" marB="19050" marR="28575" marL="28575" anchor="ctr">
                    <a:solidFill>
                      <a:srgbClr val="F0F0DD"/>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2"/>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lnSpc>
                <a:spcPct val="100000"/>
              </a:lnSpc>
              <a:spcBef>
                <a:spcPts val="0"/>
              </a:spcBef>
              <a:spcAft>
                <a:spcPts val="0"/>
              </a:spcAft>
              <a:buSzPts val="1400"/>
              <a:buNone/>
            </a:pPr>
            <a:r>
              <a:rPr lang="en-US"/>
              <a:t>Work Done (after Mid-Term Evaluation)</a:t>
            </a:r>
            <a:endParaRPr/>
          </a:p>
        </p:txBody>
      </p:sp>
      <p:sp>
        <p:nvSpPr>
          <p:cNvPr id="85" name="Google Shape;85;p12"/>
          <p:cNvSpPr txBox="1"/>
          <p:nvPr/>
        </p:nvSpPr>
        <p:spPr>
          <a:xfrm>
            <a:off x="40650" y="724550"/>
            <a:ext cx="9144000" cy="5469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40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Integration of System Components</a:t>
            </a:r>
            <a:endParaRPr b="1"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12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Integrated Filesystem MCP, Browser MCP, and GitHub MCP servers into a unified multi-tool framework.</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Implemented coordinated communication through the Host MCP Server for tool routing, execution, and response management.</a:t>
            </a:r>
            <a:endParaRPr b="0" i="0" sz="20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Backend Implementation </a:t>
            </a:r>
            <a:endParaRPr b="1"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1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Filesystem Server: Sandboxed operations, secure path validation, atomic file writes, and controlled directory management.</a:t>
            </a:r>
            <a:endParaRPr b="0" i="0" sz="2000" u="none" cap="none" strike="noStrike">
              <a:solidFill>
                <a:schemeClr val="dk1"/>
              </a:solidFill>
              <a:latin typeface="Calibri"/>
              <a:ea typeface="Calibri"/>
              <a:cs typeface="Calibri"/>
              <a:sym typeface="Calibri"/>
            </a:endParaRPr>
          </a:p>
          <a:p>
            <a:pPr indent="-355600" lvl="0" marL="457200" marR="0" rtl="0" algn="l">
              <a:lnSpc>
                <a:spcPct val="115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Browser Server: Playwright-based automation for search queries and webpage text extraction with enforced read-only interactions.</a:t>
            </a:r>
            <a:endParaRPr b="0" i="0" sz="2000" u="none" cap="none" strike="noStrike">
              <a:solidFill>
                <a:schemeClr val="dk1"/>
              </a:solidFill>
              <a:latin typeface="Calibri"/>
              <a:ea typeface="Calibri"/>
              <a:cs typeface="Calibri"/>
              <a:sym typeface="Calibri"/>
            </a:endParaRPr>
          </a:p>
          <a:p>
            <a:pPr indent="-342900" lvl="0" marL="457200" marR="0" rtl="0" algn="l">
              <a:lnSpc>
                <a:spcPct val="115000"/>
              </a:lnSpc>
              <a:spcBef>
                <a:spcPts val="0"/>
              </a:spcBef>
              <a:spcAft>
                <a:spcPts val="0"/>
              </a:spcAft>
              <a:buClr>
                <a:schemeClr val="dk1"/>
              </a:buClr>
              <a:buSzPts val="1800"/>
              <a:buFont typeface="Helvetica Neue"/>
              <a:buChar char="●"/>
            </a:pPr>
            <a:r>
              <a:rPr b="0" i="0" lang="en-US" sz="2000" u="none" cap="none" strike="noStrike">
                <a:solidFill>
                  <a:schemeClr val="dk1"/>
                </a:solidFill>
                <a:latin typeface="Calibri"/>
                <a:ea typeface="Calibri"/>
                <a:cs typeface="Calibri"/>
                <a:sym typeface="Calibri"/>
              </a:rPr>
              <a:t>GitHub Server: secure API interactions through PyGitHub for repository inspection and file retrieval.</a:t>
            </a:r>
            <a:br>
              <a:rPr b="0" i="0" lang="en-US" sz="1800" u="none" cap="none" strike="noStrike">
                <a:solidFill>
                  <a:schemeClr val="dk1"/>
                </a:solidFill>
                <a:latin typeface="Helvetica Neue"/>
                <a:ea typeface="Helvetica Neue"/>
                <a:cs typeface="Helvetica Neue"/>
                <a:sym typeface="Helvetica Neue"/>
              </a:rPr>
            </a:br>
            <a:br>
              <a:rPr b="0" i="0" lang="en-US" sz="1800" u="none" cap="none" strike="noStrike">
                <a:solidFill>
                  <a:schemeClr val="dk1"/>
                </a:solidFill>
                <a:latin typeface="Helvetica Neue"/>
                <a:ea typeface="Helvetica Neue"/>
                <a:cs typeface="Helvetica Neue"/>
                <a:sym typeface="Helvetica Neue"/>
              </a:rPr>
            </a:br>
            <a:endParaRPr b="0" i="0" sz="1800" u="none" cap="none" strike="noStrike">
              <a:solidFill>
                <a:schemeClr val="dk1"/>
              </a:solidFill>
              <a:latin typeface="Helvetica Neue"/>
              <a:ea typeface="Helvetica Neue"/>
              <a:cs typeface="Helvetica Neue"/>
              <a:sym typeface="Helvetica Neue"/>
            </a:endParaRPr>
          </a:p>
          <a:p>
            <a:pPr indent="0" lvl="0" marL="457200" marR="0" rtl="0" algn="l">
              <a:lnSpc>
                <a:spcPct val="115000"/>
              </a:lnSpc>
              <a:spcBef>
                <a:spcPts val="1200"/>
              </a:spcBef>
              <a:spcAft>
                <a:spcPts val="1200"/>
              </a:spcAft>
              <a:buClr>
                <a:srgbClr val="000000"/>
              </a:buClr>
              <a:buSzPts val="1100"/>
              <a:buFont typeface="Arial"/>
              <a:buNone/>
            </a:pPr>
            <a:br>
              <a:rPr b="0" i="0" lang="en-US"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s-8">
  <a:themeElements>
    <a:clrScheme name="Custom 1">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00206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